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1" r:id="rId5"/>
    <p:sldId id="262" r:id="rId6"/>
    <p:sldId id="263" r:id="rId7"/>
    <p:sldId id="264" r:id="rId8"/>
    <p:sldId id="265" r:id="rId9"/>
    <p:sldId id="266" r:id="rId10"/>
    <p:sldId id="267" r:id="rId11"/>
    <p:sldId id="268" r:id="rId12"/>
  </p:sldIdLst>
  <p:sldSz cx="9144000" cy="6858000" type="screen4x3"/>
  <p:notesSz cx="6797675" cy="9926638"/>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52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smtClean="0"/>
              <a:t>Kliknite sem a upravte štýl predlohy nadpisov.</a:t>
            </a:r>
            <a:endParaRPr lang="sk-SK"/>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k-SK" smtClean="0"/>
              <a:t>Kliknite sem a upravte štýl predlohy podnadpisov.</a:t>
            </a:r>
            <a:endParaRPr lang="sk-SK"/>
          </a:p>
        </p:txBody>
      </p:sp>
      <p:sp>
        <p:nvSpPr>
          <p:cNvPr id="4" name="Zástupný symbol dátumu 3"/>
          <p:cNvSpPr>
            <a:spLocks noGrp="1"/>
          </p:cNvSpPr>
          <p:nvPr>
            <p:ph type="dt" sz="half" idx="10"/>
          </p:nvPr>
        </p:nvSpPr>
        <p:spPr/>
        <p:txBody>
          <a:bodyPr/>
          <a:lstStyle/>
          <a:p>
            <a:fld id="{6A812B65-9A1B-42FF-8DDA-365A2B0950AF}" type="datetimeFigureOut">
              <a:rPr lang="sk-SK" smtClean="0"/>
              <a:pPr/>
              <a:t>15. 10. 2020</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D6463108-0728-4F2C-A3A7-356034624A9C}" type="slidenum">
              <a:rPr lang="sk-SK" smtClean="0"/>
              <a:pPr/>
              <a:t>‹#›</a:t>
            </a:fld>
            <a:endParaRPr lang="sk-S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obsahu 2"/>
          <p:cNvSpPr>
            <a:spLocks noGrp="1"/>
          </p:cNvSpPr>
          <p:nvPr>
            <p:ph idx="1"/>
          </p:nvPr>
        </p:nvSpPr>
        <p:spPr/>
        <p:txBody>
          <a:body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6A812B65-9A1B-42FF-8DDA-365A2B0950AF}" type="datetimeFigureOut">
              <a:rPr lang="sk-SK" smtClean="0"/>
              <a:pPr/>
              <a:t>15. 10. 2020</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D6463108-0728-4F2C-A3A7-356034624A9C}" type="slidenum">
              <a:rPr lang="sk-SK" smtClean="0"/>
              <a:pPr/>
              <a:t>‹#›</a:t>
            </a:fld>
            <a:endParaRPr lang="sk-S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smtClean="0"/>
              <a:t>Kliknite sem a upravte štýl predlohy nadpisov.</a:t>
            </a:r>
            <a:endParaRPr lang="sk-SK"/>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Kliknite sem a upravte štýly predlohy textu.</a:t>
            </a:r>
          </a:p>
        </p:txBody>
      </p:sp>
      <p:sp>
        <p:nvSpPr>
          <p:cNvPr id="4" name="Zástupný symbol dátumu 3"/>
          <p:cNvSpPr>
            <a:spLocks noGrp="1"/>
          </p:cNvSpPr>
          <p:nvPr>
            <p:ph type="dt" sz="half" idx="10"/>
          </p:nvPr>
        </p:nvSpPr>
        <p:spPr/>
        <p:txBody>
          <a:bodyPr/>
          <a:lstStyle/>
          <a:p>
            <a:fld id="{6A812B65-9A1B-42FF-8DDA-365A2B0950AF}" type="datetimeFigureOut">
              <a:rPr lang="sk-SK" smtClean="0"/>
              <a:pPr/>
              <a:t>15. 10. 2020</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D6463108-0728-4F2C-A3A7-356034624A9C}" type="slidenum">
              <a:rPr lang="sk-SK" smtClean="0"/>
              <a:pPr/>
              <a:t>‹#›</a:t>
            </a:fld>
            <a:endParaRPr lang="sk-SK"/>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symbol dátumu 4"/>
          <p:cNvSpPr>
            <a:spLocks noGrp="1"/>
          </p:cNvSpPr>
          <p:nvPr>
            <p:ph type="dt" sz="half" idx="10"/>
          </p:nvPr>
        </p:nvSpPr>
        <p:spPr/>
        <p:txBody>
          <a:bodyPr/>
          <a:lstStyle/>
          <a:p>
            <a:fld id="{6A812B65-9A1B-42FF-8DDA-365A2B0950AF}" type="datetimeFigureOut">
              <a:rPr lang="sk-SK" smtClean="0"/>
              <a:pPr/>
              <a:t>15. 10. 2020</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D6463108-0728-4F2C-A3A7-356034624A9C}" type="slidenum">
              <a:rPr lang="sk-SK" smtClean="0"/>
              <a:pPr/>
              <a:t>‹#›</a:t>
            </a:fld>
            <a:endParaRPr lang="sk-S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smtClean="0"/>
              <a:t>Kliknite sem a upravte štýl predlohy nadpisov.</a:t>
            </a:r>
            <a:endParaRPr lang="sk-SK"/>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7" name="Zástupný symbol dátumu 6"/>
          <p:cNvSpPr>
            <a:spLocks noGrp="1"/>
          </p:cNvSpPr>
          <p:nvPr>
            <p:ph type="dt" sz="half" idx="10"/>
          </p:nvPr>
        </p:nvSpPr>
        <p:spPr/>
        <p:txBody>
          <a:bodyPr/>
          <a:lstStyle/>
          <a:p>
            <a:fld id="{6A812B65-9A1B-42FF-8DDA-365A2B0950AF}" type="datetimeFigureOut">
              <a:rPr lang="sk-SK" smtClean="0"/>
              <a:pPr/>
              <a:t>15. 10. 2020</a:t>
            </a:fld>
            <a:endParaRPr lang="sk-SK"/>
          </a:p>
        </p:txBody>
      </p:sp>
      <p:sp>
        <p:nvSpPr>
          <p:cNvPr id="8" name="Zástupný symbol päty 7"/>
          <p:cNvSpPr>
            <a:spLocks noGrp="1"/>
          </p:cNvSpPr>
          <p:nvPr>
            <p:ph type="ftr" sz="quarter" idx="11"/>
          </p:nvPr>
        </p:nvSpPr>
        <p:spPr/>
        <p:txBody>
          <a:bodyPr/>
          <a:lstStyle/>
          <a:p>
            <a:endParaRPr lang="sk-SK"/>
          </a:p>
        </p:txBody>
      </p:sp>
      <p:sp>
        <p:nvSpPr>
          <p:cNvPr id="9" name="Zástupný symbol čísla snímky 8"/>
          <p:cNvSpPr>
            <a:spLocks noGrp="1"/>
          </p:cNvSpPr>
          <p:nvPr>
            <p:ph type="sldNum" sz="quarter" idx="12"/>
          </p:nvPr>
        </p:nvSpPr>
        <p:spPr/>
        <p:txBody>
          <a:bodyPr/>
          <a:lstStyle/>
          <a:p>
            <a:fld id="{D6463108-0728-4F2C-A3A7-356034624A9C}" type="slidenum">
              <a:rPr lang="sk-SK" smtClean="0"/>
              <a:pPr/>
              <a:t>‹#›</a:t>
            </a:fld>
            <a:endParaRPr lang="sk-S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dátumu 2"/>
          <p:cNvSpPr>
            <a:spLocks noGrp="1"/>
          </p:cNvSpPr>
          <p:nvPr>
            <p:ph type="dt" sz="half" idx="10"/>
          </p:nvPr>
        </p:nvSpPr>
        <p:spPr/>
        <p:txBody>
          <a:bodyPr/>
          <a:lstStyle/>
          <a:p>
            <a:fld id="{6A812B65-9A1B-42FF-8DDA-365A2B0950AF}" type="datetimeFigureOut">
              <a:rPr lang="sk-SK" smtClean="0"/>
              <a:pPr/>
              <a:t>15. 10. 2020</a:t>
            </a:fld>
            <a:endParaRPr lang="sk-SK"/>
          </a:p>
        </p:txBody>
      </p:sp>
      <p:sp>
        <p:nvSpPr>
          <p:cNvPr id="4" name="Zástupný symbol päty 3"/>
          <p:cNvSpPr>
            <a:spLocks noGrp="1"/>
          </p:cNvSpPr>
          <p:nvPr>
            <p:ph type="ftr" sz="quarter" idx="11"/>
          </p:nvPr>
        </p:nvSpPr>
        <p:spPr/>
        <p:txBody>
          <a:bodyPr/>
          <a:lstStyle/>
          <a:p>
            <a:endParaRPr lang="sk-SK"/>
          </a:p>
        </p:txBody>
      </p:sp>
      <p:sp>
        <p:nvSpPr>
          <p:cNvPr id="5" name="Zástupný symbol čísla snímky 4"/>
          <p:cNvSpPr>
            <a:spLocks noGrp="1"/>
          </p:cNvSpPr>
          <p:nvPr>
            <p:ph type="sldNum" sz="quarter" idx="12"/>
          </p:nvPr>
        </p:nvSpPr>
        <p:spPr/>
        <p:txBody>
          <a:bodyPr/>
          <a:lstStyle/>
          <a:p>
            <a:fld id="{D6463108-0728-4F2C-A3A7-356034624A9C}" type="slidenum">
              <a:rPr lang="sk-SK" smtClean="0"/>
              <a:pPr/>
              <a:t>‹#›</a:t>
            </a:fld>
            <a:endParaRPr lang="sk-S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symbol dátumu 1"/>
          <p:cNvSpPr>
            <a:spLocks noGrp="1"/>
          </p:cNvSpPr>
          <p:nvPr>
            <p:ph type="dt" sz="half" idx="10"/>
          </p:nvPr>
        </p:nvSpPr>
        <p:spPr/>
        <p:txBody>
          <a:bodyPr/>
          <a:lstStyle/>
          <a:p>
            <a:fld id="{6A812B65-9A1B-42FF-8DDA-365A2B0950AF}" type="datetimeFigureOut">
              <a:rPr lang="sk-SK" smtClean="0"/>
              <a:pPr/>
              <a:t>15. 10. 2020</a:t>
            </a:fld>
            <a:endParaRPr lang="sk-SK"/>
          </a:p>
        </p:txBody>
      </p:sp>
      <p:sp>
        <p:nvSpPr>
          <p:cNvPr id="3" name="Zástupný symbol päty 2"/>
          <p:cNvSpPr>
            <a:spLocks noGrp="1"/>
          </p:cNvSpPr>
          <p:nvPr>
            <p:ph type="ftr" sz="quarter" idx="11"/>
          </p:nvPr>
        </p:nvSpPr>
        <p:spPr/>
        <p:txBody>
          <a:bodyPr/>
          <a:lstStyle/>
          <a:p>
            <a:endParaRPr lang="sk-SK"/>
          </a:p>
        </p:txBody>
      </p:sp>
      <p:sp>
        <p:nvSpPr>
          <p:cNvPr id="4" name="Zástupný symbol čísla snímky 3"/>
          <p:cNvSpPr>
            <a:spLocks noGrp="1"/>
          </p:cNvSpPr>
          <p:nvPr>
            <p:ph type="sldNum" sz="quarter" idx="12"/>
          </p:nvPr>
        </p:nvSpPr>
        <p:spPr/>
        <p:txBody>
          <a:bodyPr/>
          <a:lstStyle/>
          <a:p>
            <a:fld id="{D6463108-0728-4F2C-A3A7-356034624A9C}" type="slidenum">
              <a:rPr lang="sk-SK" smtClean="0"/>
              <a:pPr/>
              <a:t>‹#›</a:t>
            </a:fld>
            <a:endParaRPr lang="sk-S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smtClean="0"/>
              <a:t>Kliknite sem a upravte štýl predlohy nadpisov.</a:t>
            </a:r>
            <a:endParaRPr lang="sk-SK"/>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Kliknite sem a upravte štýly predlohy textu.</a:t>
            </a:r>
          </a:p>
        </p:txBody>
      </p:sp>
      <p:sp>
        <p:nvSpPr>
          <p:cNvPr id="5" name="Zástupný symbol dátumu 4"/>
          <p:cNvSpPr>
            <a:spLocks noGrp="1"/>
          </p:cNvSpPr>
          <p:nvPr>
            <p:ph type="dt" sz="half" idx="10"/>
          </p:nvPr>
        </p:nvSpPr>
        <p:spPr/>
        <p:txBody>
          <a:bodyPr/>
          <a:lstStyle/>
          <a:p>
            <a:fld id="{6A812B65-9A1B-42FF-8DDA-365A2B0950AF}" type="datetimeFigureOut">
              <a:rPr lang="sk-SK" smtClean="0"/>
              <a:pPr/>
              <a:t>15. 10. 2020</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D6463108-0728-4F2C-A3A7-356034624A9C}" type="slidenum">
              <a:rPr lang="sk-SK" smtClean="0"/>
              <a:pPr/>
              <a:t>‹#›</a:t>
            </a:fld>
            <a:endParaRPr lang="sk-S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smtClean="0"/>
              <a:t>Kliknite sem a upravte štýl predlohy nadpisov.</a:t>
            </a:r>
            <a:endParaRPr lang="sk-SK"/>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Kliknite sem a upravte štýly predlohy textu.</a:t>
            </a:r>
          </a:p>
        </p:txBody>
      </p:sp>
      <p:sp>
        <p:nvSpPr>
          <p:cNvPr id="5" name="Zástupný symbol dátumu 4"/>
          <p:cNvSpPr>
            <a:spLocks noGrp="1"/>
          </p:cNvSpPr>
          <p:nvPr>
            <p:ph type="dt" sz="half" idx="10"/>
          </p:nvPr>
        </p:nvSpPr>
        <p:spPr/>
        <p:txBody>
          <a:bodyPr/>
          <a:lstStyle/>
          <a:p>
            <a:fld id="{6A812B65-9A1B-42FF-8DDA-365A2B0950AF}" type="datetimeFigureOut">
              <a:rPr lang="sk-SK" smtClean="0"/>
              <a:pPr/>
              <a:t>15. 10. 2020</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D6463108-0728-4F2C-A3A7-356034624A9C}" type="slidenum">
              <a:rPr lang="sk-SK" smtClean="0"/>
              <a:pPr/>
              <a:t>‹#›</a:t>
            </a:fld>
            <a:endParaRPr lang="sk-S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zvislého textu 2"/>
          <p:cNvSpPr>
            <a:spLocks noGrp="1"/>
          </p:cNvSpPr>
          <p:nvPr>
            <p:ph type="body" orient="vert" idx="1"/>
          </p:nvPr>
        </p:nvSpPr>
        <p:spPr/>
        <p:txBody>
          <a:bodyPr vert="eaVert"/>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6A812B65-9A1B-42FF-8DDA-365A2B0950AF}" type="datetimeFigureOut">
              <a:rPr lang="sk-SK" smtClean="0"/>
              <a:pPr/>
              <a:t>15. 10. 2020</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D6463108-0728-4F2C-A3A7-356034624A9C}" type="slidenum">
              <a:rPr lang="sk-SK" smtClean="0"/>
              <a:pPr/>
              <a:t>‹#›</a:t>
            </a:fld>
            <a:endParaRPr lang="sk-S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smtClean="0"/>
              <a:t>Kliknite sem a upravte štýl predlohy nadpisov.</a:t>
            </a:r>
            <a:endParaRPr lang="sk-SK"/>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6A812B65-9A1B-42FF-8DDA-365A2B0950AF}" type="datetimeFigureOut">
              <a:rPr lang="sk-SK" smtClean="0"/>
              <a:pPr/>
              <a:t>15. 10. 2020</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D6463108-0728-4F2C-A3A7-356034624A9C}" type="slidenum">
              <a:rPr lang="sk-SK" smtClean="0"/>
              <a:pPr/>
              <a:t>‹#›</a:t>
            </a:fld>
            <a:endParaRPr lang="sk-S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nadpi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k-SK" smtClean="0"/>
              <a:t>Kliknite sem a upravte štýl predlohy nadpisov.</a:t>
            </a:r>
            <a:endParaRPr lang="sk-SK"/>
          </a:p>
        </p:txBody>
      </p:sp>
      <p:sp>
        <p:nvSpPr>
          <p:cNvPr id="3" name="Zástupný symbol tex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812B65-9A1B-42FF-8DDA-365A2B0950AF}" type="datetimeFigureOut">
              <a:rPr lang="sk-SK" smtClean="0"/>
              <a:pPr/>
              <a:t>15. 10. 2020</a:t>
            </a:fld>
            <a:endParaRPr lang="sk-SK"/>
          </a:p>
        </p:txBody>
      </p:sp>
      <p:sp>
        <p:nvSpPr>
          <p:cNvPr id="5" name="Zástupný symbol päty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k-SK"/>
          </a:p>
        </p:txBody>
      </p:sp>
      <p:sp>
        <p:nvSpPr>
          <p:cNvPr id="6" name="Zástupný symbol čísla snímky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463108-0728-4F2C-A3A7-356034624A9C}" type="slidenum">
              <a:rPr lang="sk-SK" smtClean="0"/>
              <a:pPr/>
              <a:t>‹#›</a:t>
            </a:fld>
            <a:endParaRPr lang="sk-SK"/>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lokTextu 5"/>
          <p:cNvSpPr txBox="1"/>
          <p:nvPr/>
        </p:nvSpPr>
        <p:spPr>
          <a:xfrm>
            <a:off x="457200" y="228601"/>
            <a:ext cx="8229600" cy="6647974"/>
          </a:xfrm>
          <a:prstGeom prst="rect">
            <a:avLst/>
          </a:prstGeom>
          <a:noFill/>
        </p:spPr>
        <p:txBody>
          <a:bodyPr wrap="square" rtlCol="0">
            <a:spAutoFit/>
          </a:bodyPr>
          <a:lstStyle/>
          <a:p>
            <a:pPr algn="just"/>
            <a:r>
              <a:rPr lang="sk-SK" sz="1600" b="1" dirty="0" smtClean="0"/>
              <a:t>ÚRAD VEREJNÉHO ZDRAVOTNÍCTVA SLOVENSKEJ REPUBLIKY</a:t>
            </a:r>
          </a:p>
          <a:p>
            <a:pPr algn="just"/>
            <a:endParaRPr lang="sk-SK" sz="1400" b="1" dirty="0" smtClean="0"/>
          </a:p>
          <a:p>
            <a:pPr algn="just"/>
            <a:r>
              <a:rPr lang="sk-SK" sz="1400" b="1" dirty="0" smtClean="0"/>
              <a:t>Trnavská cesta 52</a:t>
            </a:r>
          </a:p>
          <a:p>
            <a:pPr algn="just"/>
            <a:r>
              <a:rPr lang="sk-SK" sz="1400" b="1" dirty="0" smtClean="0"/>
              <a:t>P.O.BOX 45</a:t>
            </a:r>
          </a:p>
          <a:p>
            <a:pPr algn="just"/>
            <a:r>
              <a:rPr lang="sk-SK" sz="1400" b="1" dirty="0" smtClean="0"/>
              <a:t>826 45 Bratislava</a:t>
            </a:r>
          </a:p>
          <a:p>
            <a:pPr algn="just"/>
            <a:endParaRPr lang="sk-SK" sz="1400" b="1" dirty="0" smtClean="0"/>
          </a:p>
          <a:p>
            <a:pPr algn="r"/>
            <a:r>
              <a:rPr lang="sk-SK" sz="1400" b="1" dirty="0" err="1" smtClean="0"/>
              <a:t>sp</a:t>
            </a:r>
            <a:r>
              <a:rPr lang="sk-SK" sz="1400" b="1" dirty="0" smtClean="0"/>
              <a:t>. zn.: OLP/8326/2020</a:t>
            </a:r>
          </a:p>
          <a:p>
            <a:pPr algn="r"/>
            <a:r>
              <a:rPr lang="sk-SK" sz="1400" b="1" dirty="0" smtClean="0"/>
              <a:t>Bratislava, 14.10.2020</a:t>
            </a:r>
          </a:p>
          <a:p>
            <a:pPr algn="just"/>
            <a:endParaRPr lang="sk-SK" sz="1400" b="1" dirty="0" smtClean="0"/>
          </a:p>
          <a:p>
            <a:pPr algn="ctr"/>
            <a:r>
              <a:rPr lang="sk-SK" sz="1600" b="1" dirty="0" smtClean="0"/>
              <a:t>Opatrenie</a:t>
            </a:r>
          </a:p>
          <a:p>
            <a:pPr algn="ctr"/>
            <a:r>
              <a:rPr lang="sk-SK" sz="1600" b="1" dirty="0" smtClean="0"/>
              <a:t>Úradu verejného zdravotníctva Slovenskej republiky pri ohrození verejného zdravia</a:t>
            </a:r>
            <a:endParaRPr lang="sk-SK" sz="1600" dirty="0" smtClean="0"/>
          </a:p>
          <a:p>
            <a:pPr algn="just"/>
            <a:r>
              <a:rPr lang="sk-SK" sz="1400" b="1" dirty="0" smtClean="0"/>
              <a:t> </a:t>
            </a:r>
            <a:endParaRPr lang="sk-SK" sz="1400" dirty="0" smtClean="0"/>
          </a:p>
          <a:p>
            <a:pPr algn="just"/>
            <a:r>
              <a:rPr lang="sk-SK" sz="1400" b="1" dirty="0" smtClean="0"/>
              <a:t> </a:t>
            </a:r>
            <a:endParaRPr lang="sk-SK" sz="1400" dirty="0" smtClean="0"/>
          </a:p>
          <a:p>
            <a:pPr algn="just"/>
            <a:r>
              <a:rPr lang="sk-SK" sz="1400" dirty="0" smtClean="0"/>
              <a:t>Úrad verejného zdravotníctva Slovenskej republiky ako príslušný orgán štátnej správy na úseku verejného zdravotníctva podľa § 5 ods. 4 písm. j) a k) zákona č. 355/2007 Z. z. o ochrane, podpore a rozvoji verejného zdravia a o zmene a doplnení niektorých zákonov (ďalej len „zákon č. 355/2007 Z. z.“) z dôvodu pandémie ochorenia COVID-19 nariaďuje podľa § 48 ods. 4 písm. c), d), e) a h) zákona č. 355/2007 Z. z. a § 7 zákona č. 42/1994 Z. z. o civilnej ochrane obyvateľstva v znení neskorších predpisov tieto</a:t>
            </a:r>
          </a:p>
          <a:p>
            <a:pPr algn="just"/>
            <a:endParaRPr lang="sk-SK" sz="1400" dirty="0" smtClean="0"/>
          </a:p>
          <a:p>
            <a:pPr algn="ctr"/>
            <a:r>
              <a:rPr lang="sk-SK" sz="1400" b="1" dirty="0" smtClean="0"/>
              <a:t>opatrenia:</a:t>
            </a:r>
          </a:p>
          <a:p>
            <a:pPr algn="just"/>
            <a:endParaRPr lang="sk-SK" sz="1400" dirty="0" smtClean="0"/>
          </a:p>
          <a:p>
            <a:pPr marL="342900" indent="-342900" algn="just">
              <a:buAutoNum type="alphaUcParenR"/>
            </a:pPr>
            <a:r>
              <a:rPr lang="sk-SK" sz="1400" dirty="0" smtClean="0"/>
              <a:t>S </a:t>
            </a:r>
            <a:r>
              <a:rPr lang="sk-SK" sz="1400" dirty="0" smtClean="0"/>
              <a:t>účinnosťou od 15. októbra 2020 od 6:00 hod. do odvolania sa </a:t>
            </a:r>
            <a:r>
              <a:rPr lang="sk-SK" sz="1600" b="1" dirty="0" smtClean="0">
                <a:solidFill>
                  <a:srgbClr val="FF0000"/>
                </a:solidFill>
              </a:rPr>
              <a:t>uzatvárajú všetky </a:t>
            </a:r>
            <a:r>
              <a:rPr lang="sk-SK" sz="1400" dirty="0" smtClean="0"/>
              <a:t>nasledovné zariadenia: prírodné a umelé kúpaliská podľa § 19 zákona č. 355/2007 Z. z., vrátane </a:t>
            </a:r>
            <a:r>
              <a:rPr lang="sk-SK" sz="1400" dirty="0" err="1" smtClean="0"/>
              <a:t>akvaparkov</a:t>
            </a:r>
            <a:r>
              <a:rPr lang="sk-SK" sz="1400" dirty="0" smtClean="0"/>
              <a:t>; prevádzky poskytujúce služby </a:t>
            </a:r>
            <a:r>
              <a:rPr lang="sk-SK" sz="1400" dirty="0" err="1" smtClean="0"/>
              <a:t>wellnes</a:t>
            </a:r>
            <a:r>
              <a:rPr lang="sk-SK" sz="1400" dirty="0" smtClean="0"/>
              <a:t> (sauny, </a:t>
            </a:r>
            <a:r>
              <a:rPr lang="sk-SK" sz="1400" dirty="0" err="1" smtClean="0"/>
              <a:t>vírivky</a:t>
            </a:r>
            <a:r>
              <a:rPr lang="sk-SK" sz="1400" dirty="0" smtClean="0"/>
              <a:t>, kúpele, zábaly); fitness centrá, prevádzky divadelných, hudobných, filmových alebo iných umeleckých predstavení (kiná, divadlá,...) a prevádzky verejného stravovania. </a:t>
            </a:r>
            <a:endParaRPr lang="sk-SK" sz="1400" dirty="0" smtClean="0"/>
          </a:p>
          <a:p>
            <a:pPr marL="342900" indent="-342900" algn="just">
              <a:buAutoNum type="alphaUcParenR"/>
            </a:pPr>
            <a:r>
              <a:rPr lang="sk-SK" sz="1600" b="1" dirty="0" smtClean="0">
                <a:solidFill>
                  <a:srgbClr val="FF0000"/>
                </a:solidFill>
              </a:rPr>
              <a:t>Toto </a:t>
            </a:r>
            <a:r>
              <a:rPr lang="sk-SK" sz="1600" b="1" dirty="0" smtClean="0">
                <a:solidFill>
                  <a:srgbClr val="FF0000"/>
                </a:solidFill>
              </a:rPr>
              <a:t>neplatí pre</a:t>
            </a:r>
            <a:r>
              <a:rPr lang="sk-SK" sz="1400" dirty="0" smtClean="0"/>
              <a:t>:</a:t>
            </a:r>
          </a:p>
          <a:p>
            <a:pPr algn="just"/>
            <a:r>
              <a:rPr lang="sk-SK" sz="1400" dirty="0" smtClean="0"/>
              <a:t>1. Prírodné liečebné kúpele alebo kúpeľné liečebne podľa § 7 ods. 4 písm. e) a f) zákona č. 578/2004 Z. z. a zákona č. 538/2005 Z. z., na základe návrhu lekára.</a:t>
            </a:r>
          </a:p>
          <a:p>
            <a:pPr algn="just"/>
            <a:r>
              <a:rPr lang="sk-SK" sz="1400" dirty="0" smtClean="0"/>
              <a:t>2. Prevádzky verejného stravovania prevádzkujúce pri dodržaní podmienok podľa bodu </a:t>
            </a:r>
            <a:r>
              <a:rPr lang="sk-SK" sz="1400" b="1" dirty="0" smtClean="0"/>
              <a:t>B)</a:t>
            </a:r>
            <a:r>
              <a:rPr lang="sk-SK" sz="1400" dirty="0" smtClean="0"/>
              <a:t> tohto opatrenia.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lokTextu 5"/>
          <p:cNvSpPr txBox="1"/>
          <p:nvPr/>
        </p:nvSpPr>
        <p:spPr>
          <a:xfrm>
            <a:off x="457200" y="415290"/>
            <a:ext cx="8229600" cy="6001643"/>
          </a:xfrm>
          <a:prstGeom prst="rect">
            <a:avLst/>
          </a:prstGeom>
          <a:noFill/>
        </p:spPr>
        <p:txBody>
          <a:bodyPr wrap="square" rtlCol="0">
            <a:spAutoFit/>
          </a:bodyPr>
          <a:lstStyle/>
          <a:p>
            <a:pPr algn="just"/>
            <a:r>
              <a:rPr lang="sk-SK" sz="1600" b="1" u="sng" dirty="0" smtClean="0"/>
              <a:t>B) S účinnosťou od 15. októbra 2020 do odvolania sa všetkým prevádzkovateľom zariadení nariaďuje podľa § 48 ods. 4 písm. a) a e) zákona č. 355/2007 Z. z. dodržiavať nasledovné hygienické opatrenia:</a:t>
            </a:r>
          </a:p>
          <a:p>
            <a:pPr algn="just"/>
            <a:endParaRPr lang="sk-SK" sz="1400" b="1" dirty="0" smtClean="0"/>
          </a:p>
          <a:p>
            <a:pPr algn="just"/>
            <a:r>
              <a:rPr lang="sk-SK" sz="1400" dirty="0" smtClean="0"/>
              <a:t>- vstup a pobyt v prevádzke (vo vonkajších aj vnútorných priestoroch) umožniť len osobám s prekrytými hornými dýchacími cestami (rúško, respirátor bez výdychového ventilu, šál, šatka); táto povinnosť sa nevzťahuje na čas potrebný na konzumáciu nápojov a pokrmov,</a:t>
            </a:r>
          </a:p>
          <a:p>
            <a:pPr algn="just"/>
            <a:r>
              <a:rPr lang="sk-SK" sz="1400" dirty="0" smtClean="0"/>
              <a:t>- pri vchode do prevádzky aplikovať vstupujúcim osobám dezinfekciu na ruky alebo poskytnúť jednorazové rukavice,</a:t>
            </a:r>
          </a:p>
          <a:p>
            <a:pPr algn="just"/>
            <a:r>
              <a:rPr lang="sk-SK" sz="1400" dirty="0" smtClean="0"/>
              <a:t>- na všetky vstupy do prevádzky viditeľne umiestniť oznam o povinnosti dodržiavať vyššie uvedené hygienické opatrenia,</a:t>
            </a:r>
          </a:p>
          <a:p>
            <a:pPr algn="just"/>
            <a:r>
              <a:rPr lang="sk-SK" sz="1400" dirty="0" smtClean="0"/>
              <a:t>- vykonávať časté vetranie priestorov prevádzky a pravidelne vykonávať dezinfekciu dotykových plôch, kľučiek, nákupných vozíkov a košíkov, používaných prístrojov, nástrojov a pomôcok, na dezinfekciu použiť dezinfekčné prostriedky s virucídnym účinkom,</a:t>
            </a:r>
          </a:p>
          <a:p>
            <a:pPr algn="just"/>
            <a:r>
              <a:rPr lang="sk-SK" sz="1400" dirty="0" smtClean="0"/>
              <a:t>- potravinárske predajne, prevádzky zariadení spoločného stravovania, vrátane stánkov  s rýchlym občerstvením a iným ambulantným predajom potravín, pokrmov a nápojov musia    zabezpečiť    pravidelné    a účinné    čistenie    a dezinfekciu,    ktoré    sa musí vykonávať dôkladne v rámci denného sanitačného režimu prevádzky a v rámci prijatých a zavedených zásad správnej hygienickej praxe podľa nariadenia Európskeho Parlamentu a Rady č. 852/2004 o hygiene potravín,</a:t>
            </a:r>
          </a:p>
          <a:p>
            <a:pPr algn="just"/>
            <a:r>
              <a:rPr lang="sk-SK" sz="1400" dirty="0" smtClean="0"/>
              <a:t>- zabezpečiť zachovávanie odstupov v radoch osôb minimálne 2 m, to neplatí pre osoby žijúce v spoločnej domácnosti,</a:t>
            </a:r>
          </a:p>
          <a:p>
            <a:pPr algn="just"/>
            <a:r>
              <a:rPr lang="sk-SK" sz="1400" dirty="0" smtClean="0"/>
              <a:t>- počet zákazníkov v prevádzke v jednom okamihu nesmie prekročiť koncentráciu jeden zákazník na 15 m2 z predajnej plochy prevádzky určenej pre zákazníkov, táto podmienka sa nevzťahuje na deti do 14 rokov v sprievode dospelej osoby; táto podmienka taktiež neplatí pre exteriérové časti prevádzok verejného stravovania, pokiaľ je prevádzkovateľ schopný zabezpečiť a dodržať odstupe 2 metre medzi stolmi. Pokiaľ plocha prevádzky určená pre zákazníkov nedosahuje 15 m2, v prevádzke sa v jednom okamihu môže nachádzať najviac 1 zákazník (so zachovaním výnimky pre deti).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lokTextu 5"/>
          <p:cNvSpPr txBox="1"/>
          <p:nvPr/>
        </p:nvSpPr>
        <p:spPr>
          <a:xfrm>
            <a:off x="457200" y="591264"/>
            <a:ext cx="8229600" cy="5109091"/>
          </a:xfrm>
          <a:prstGeom prst="rect">
            <a:avLst/>
          </a:prstGeom>
          <a:noFill/>
        </p:spPr>
        <p:txBody>
          <a:bodyPr wrap="square" rtlCol="0">
            <a:spAutoFit/>
          </a:bodyPr>
          <a:lstStyle/>
          <a:p>
            <a:pPr algn="just"/>
            <a:r>
              <a:rPr lang="sk-SK" sz="1600" b="1" u="sng" dirty="0" smtClean="0"/>
              <a:t>V záujme zabezpečenia kvality a neškodnosti ovzdušia v budovách sa odporúča:</a:t>
            </a:r>
          </a:p>
          <a:p>
            <a:pPr algn="just"/>
            <a:endParaRPr lang="sk-SK" sz="1400" b="1" dirty="0" smtClean="0"/>
          </a:p>
          <a:p>
            <a:pPr algn="just"/>
            <a:r>
              <a:rPr lang="sk-SK" sz="1400" dirty="0" smtClean="0"/>
              <a:t>-  v priestoroch </a:t>
            </a:r>
            <a:r>
              <a:rPr lang="sk-SK" sz="1600" b="1" dirty="0" smtClean="0">
                <a:solidFill>
                  <a:srgbClr val="FF0000"/>
                </a:solidFill>
              </a:rPr>
              <a:t>všetkých prevádzok</a:t>
            </a:r>
            <a:r>
              <a:rPr lang="sk-SK" sz="1400" dirty="0" smtClean="0"/>
              <a:t>, pokiaľ to prevádzkové a hygienické podmienky umožňujú, často a intenzívne vetrať, prednostne prirodzeným vetraním prostredníctvom otvorených okien (aj v budovách s núteným vetraním),</a:t>
            </a:r>
          </a:p>
          <a:p>
            <a:pPr algn="just">
              <a:buFontTx/>
              <a:buChar char="-"/>
            </a:pPr>
            <a:r>
              <a:rPr lang="sk-SK" sz="1400" dirty="0" smtClean="0"/>
              <a:t>  pri zabezpečovaní vetrania vzduchotechnickým zariadením sa odporúča zvýšiť výmenu vzduchu vo všetkých priestoroch a zabezpečiť trvalý chod vzduchotechnického zariadenia,</a:t>
            </a:r>
          </a:p>
          <a:p>
            <a:pPr algn="just">
              <a:buFontTx/>
              <a:buChar char="-"/>
            </a:pPr>
            <a:r>
              <a:rPr lang="sk-SK" sz="1400" dirty="0" smtClean="0"/>
              <a:t>  vzduchotechniku nastaviť na nominálny prietok vzduchu cca 2 hodiny pred začiatkom prevádzky a nastaviť na nižší prietok vzduchu cca 2 hodiny po skončení prevádzky;    v čase, keď budova nie je používaná, nevypínať vetranie, ale ho udržiavať v prevádzke pri nižšom prietoku vzduchu,</a:t>
            </a:r>
          </a:p>
          <a:p>
            <a:pPr algn="just">
              <a:buFontTx/>
              <a:buChar char="-"/>
            </a:pPr>
            <a:r>
              <a:rPr lang="sk-SK" sz="1400" dirty="0" smtClean="0"/>
              <a:t>  ak bola vzduchotechnika počas posledných dvoch mesiacov mimo prevádzky, odporúča sa zabezpečiť vetranie priestorov vzduchotechnickým zariadením minimálne 24 hod. pred otvorením prevádzky,</a:t>
            </a:r>
          </a:p>
          <a:p>
            <a:pPr algn="just">
              <a:buFontTx/>
              <a:buChar char="-"/>
            </a:pPr>
            <a:r>
              <a:rPr lang="sk-SK" sz="1400" dirty="0" smtClean="0"/>
              <a:t>  vyhnúť sa otváraniu okien na toaletách, ak sú odvetrávané núteným vetraním,</a:t>
            </a:r>
          </a:p>
          <a:p>
            <a:pPr algn="just">
              <a:buFontTx/>
              <a:buChar char="-"/>
            </a:pPr>
            <a:r>
              <a:rPr lang="sk-SK" sz="1400" dirty="0" smtClean="0"/>
              <a:t> nepoužívať rotačné výmenníky tepla alebo sa uistiť, že nevykazujú netesnosti, ktoré by umožňovali prienik odpadového vzduchu do privádzaného vzduchu,</a:t>
            </a:r>
          </a:p>
          <a:p>
            <a:pPr algn="just">
              <a:buFontTx/>
              <a:buChar char="-"/>
            </a:pPr>
            <a:r>
              <a:rPr lang="sk-SK" sz="1400" dirty="0" smtClean="0"/>
              <a:t>  prepnúť </a:t>
            </a:r>
            <a:r>
              <a:rPr lang="sk-SK" sz="1400" dirty="0" err="1" smtClean="0"/>
              <a:t>recirkulačné</a:t>
            </a:r>
            <a:r>
              <a:rPr lang="sk-SK" sz="1400" dirty="0" smtClean="0"/>
              <a:t> jednotky na 100 % prívod vonkajšieho vzduchu, ak je to technicky možné,</a:t>
            </a:r>
          </a:p>
          <a:p>
            <a:pPr algn="just">
              <a:buFontTx/>
              <a:buChar char="-"/>
            </a:pPr>
            <a:r>
              <a:rPr lang="sk-SK" sz="1400" dirty="0" smtClean="0"/>
              <a:t>  nepoužívať čističky vzduchu, ktoré nemajú HEPA filter,</a:t>
            </a:r>
          </a:p>
          <a:p>
            <a:pPr algn="just">
              <a:buFontTx/>
              <a:buChar char="-"/>
            </a:pPr>
            <a:r>
              <a:rPr lang="sk-SK" sz="1400" dirty="0" smtClean="0"/>
              <a:t>  využívať všetky možnosti podtlakového odvetrávania (ventilátory) v sále, na toaletách aj v kuchynských priestoroch,</a:t>
            </a:r>
          </a:p>
          <a:p>
            <a:pPr algn="just">
              <a:buFontTx/>
              <a:buChar char="-"/>
            </a:pPr>
            <a:r>
              <a:rPr lang="sk-SK" sz="1400" dirty="0" smtClean="0"/>
              <a:t>  pravidelnú výmenu a údržbu filtrov vykonávať pomocou bežných ochranných opatrení vrátane ochrany dýchacích ciest.</a:t>
            </a:r>
          </a:p>
          <a:p>
            <a:pPr algn="just">
              <a:buFontTx/>
              <a:buChar char="-"/>
            </a:pPr>
            <a:endParaRPr lang="sk-SK" sz="1400" dirty="0" smtClean="0"/>
          </a:p>
          <a:p>
            <a:pPr algn="just"/>
            <a:endParaRPr lang="sk-SK" sz="1400"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lokTextu 5"/>
          <p:cNvSpPr txBox="1"/>
          <p:nvPr/>
        </p:nvSpPr>
        <p:spPr>
          <a:xfrm>
            <a:off x="457200" y="673417"/>
            <a:ext cx="8229600" cy="4431983"/>
          </a:xfrm>
          <a:prstGeom prst="rect">
            <a:avLst/>
          </a:prstGeom>
          <a:noFill/>
        </p:spPr>
        <p:txBody>
          <a:bodyPr wrap="square" rtlCol="0">
            <a:spAutoFit/>
          </a:bodyPr>
          <a:lstStyle/>
          <a:p>
            <a:pPr algn="just"/>
            <a:r>
              <a:rPr lang="sk-SK" sz="1600" b="1" u="sng" dirty="0" smtClean="0"/>
              <a:t>Prevádzky verejného stravovania sú súčasne povinné dodržiavať nasledovné:</a:t>
            </a:r>
          </a:p>
          <a:p>
            <a:pPr algn="just"/>
            <a:endParaRPr lang="sk-SK" sz="1400" dirty="0" smtClean="0"/>
          </a:p>
          <a:p>
            <a:pPr algn="just"/>
            <a:r>
              <a:rPr lang="sk-SK" sz="1400" dirty="0" smtClean="0"/>
              <a:t>-  otváracie  hodiny  obmedziť  do  22:00  hod.  s výnimkou  donáškových  služieb   alebo výdaja pokrmov cez okienko,</a:t>
            </a:r>
          </a:p>
          <a:p>
            <a:pPr algn="just"/>
            <a:r>
              <a:rPr lang="sk-SK" sz="1400" dirty="0" smtClean="0"/>
              <a:t>-  pokrmy a nápoje podávať zabalené pre odber so sebou, s výnimkou podávania pokrmov a nápojov v exteriérových častiach prevádzky,</a:t>
            </a:r>
          </a:p>
          <a:p>
            <a:pPr algn="just"/>
            <a:r>
              <a:rPr lang="sk-SK" sz="1400" dirty="0" smtClean="0"/>
              <a:t>-  pokrmy a nápoje nie je možné konzumovať v interiérových častiach prevádzky,</a:t>
            </a:r>
          </a:p>
          <a:p>
            <a:pPr algn="just"/>
            <a:r>
              <a:rPr lang="sk-SK" sz="1400" dirty="0" smtClean="0"/>
              <a:t>-  vykonávať dezinfekciu stolov a dotykových plôch po každom zákazníkovi (vrátane úchopových častí stoličiek a kresiel),</a:t>
            </a:r>
          </a:p>
          <a:p>
            <a:pPr algn="just"/>
            <a:r>
              <a:rPr lang="sk-SK" sz="1400" dirty="0" smtClean="0"/>
              <a:t>-  ak sa používa stolový riad (taniere, príbory, poháre) je potrebné zabezpečiť jeho umývanie podľa požiadaviek uvedených v § 9 ods. 4. písm. g) vyhlášky MZ SR č. 533/2007 Z. z.; pri ručnom umývaní kuchynského riadu sa odporúča pridať pred opláchnutím kuchynského riadu dezinfekčný prostriedok vhodný na daný účel,</a:t>
            </a:r>
          </a:p>
          <a:p>
            <a:pPr algn="just"/>
            <a:r>
              <a:rPr lang="sk-SK" sz="1400" dirty="0" smtClean="0"/>
              <a:t>-  obsluhujúci personál je povinný používať tvárové rúška a medzi obsluhou jednotlivých stolov vykonávať dezinfekciu rúk,</a:t>
            </a:r>
          </a:p>
          <a:p>
            <a:pPr algn="just"/>
            <a:r>
              <a:rPr lang="sk-SK" sz="1400" dirty="0" smtClean="0"/>
              <a:t>-  príbor nesmie byť voľne dostupný pre zákazníkov na stoloch, ale musí byť prinesený personálom k pokrmu zabalený do papierovej servítky,</a:t>
            </a:r>
          </a:p>
          <a:p>
            <a:pPr algn="just"/>
            <a:r>
              <a:rPr lang="sk-SK" sz="1400" dirty="0" smtClean="0"/>
              <a:t>-  konzumáciu pokrmov alebo nápojov umožniť vykonávať výlučne posediačky, s cieľom zabezpečiť kontrolovaný rozostup osôb,</a:t>
            </a:r>
          </a:p>
          <a:p>
            <a:pPr algn="just"/>
            <a:r>
              <a:rPr lang="sk-SK" sz="1400" dirty="0" smtClean="0"/>
              <a:t>-  hygienické zariadenia prevádzky musia byť vybavené tekutým mydlom a papierovými utierkami,</a:t>
            </a:r>
          </a:p>
          <a:p>
            <a:pPr algn="just"/>
            <a:r>
              <a:rPr lang="sk-SK" sz="1400" dirty="0" smtClean="0"/>
              <a:t>-  každú hodinu vykonávať dezinfekciu hygienických zariadení.</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lokTextu 5"/>
          <p:cNvSpPr txBox="1"/>
          <p:nvPr/>
        </p:nvSpPr>
        <p:spPr>
          <a:xfrm>
            <a:off x="457200" y="228601"/>
            <a:ext cx="8229600" cy="6555641"/>
          </a:xfrm>
          <a:prstGeom prst="rect">
            <a:avLst/>
          </a:prstGeom>
          <a:noFill/>
        </p:spPr>
        <p:txBody>
          <a:bodyPr wrap="square" rtlCol="0">
            <a:spAutoFit/>
          </a:bodyPr>
          <a:lstStyle/>
          <a:p>
            <a:pPr algn="just"/>
            <a:r>
              <a:rPr lang="sk-SK" sz="1600" b="1" u="sng" dirty="0" smtClean="0"/>
              <a:t>Prevádzky taxislužieb prepravujúcich osoby sú súčasne povinné dodržiavať nasledovné:</a:t>
            </a:r>
          </a:p>
          <a:p>
            <a:pPr algn="just"/>
            <a:r>
              <a:rPr lang="sk-SK" sz="1400" dirty="0" smtClean="0"/>
              <a:t>-  vodič musí mať vhodným spôsobom prekryté horné dýchacie cesty (rúško, respirátor bez výdychového ventilu šál, šatka),</a:t>
            </a:r>
          </a:p>
          <a:p>
            <a:pPr algn="just"/>
            <a:r>
              <a:rPr lang="sk-SK" sz="1400" dirty="0" smtClean="0"/>
              <a:t>-  cestujúcim sa odporúča sedieť na zadných sedadlách,</a:t>
            </a:r>
          </a:p>
          <a:p>
            <a:pPr algn="just"/>
            <a:r>
              <a:rPr lang="sk-SK" sz="1400" dirty="0" smtClean="0"/>
              <a:t>-  odporúčame zabezpečiť vhodné oddelenie priestorov vodiča od priestoru pre pasažiera, zabraňujúce voľnému prieniku aerosólu medzi týmito priestormi,</a:t>
            </a:r>
          </a:p>
          <a:p>
            <a:pPr algn="just"/>
            <a:r>
              <a:rPr lang="sk-SK" sz="1400" dirty="0" smtClean="0"/>
              <a:t>-  vykonať dezinfekciu priestorov pre zákazníkov a to po každom zákazníkovi dezinfekčným prostriedkom s virucídnym účinkom.</a:t>
            </a:r>
          </a:p>
          <a:p>
            <a:pPr algn="just"/>
            <a:endParaRPr lang="sk-SK" sz="1400" dirty="0" smtClean="0"/>
          </a:p>
          <a:p>
            <a:pPr algn="just"/>
            <a:r>
              <a:rPr lang="sk-SK" sz="1600" b="1" u="sng" dirty="0" smtClean="0"/>
              <a:t>Prevádzky zariadení starostlivosti o ľudské telo sú súčasne povinné dodržiavať nasledovné:</a:t>
            </a:r>
          </a:p>
          <a:p>
            <a:pPr algn="just"/>
            <a:r>
              <a:rPr lang="sk-SK" sz="1400" dirty="0" smtClean="0"/>
              <a:t>- zamestnanci musia mať vhodným spôsobom prekryté horné dýchacie cesty (rúško, respirátor bez výdychového ventilu, šál, šatka),</a:t>
            </a:r>
          </a:p>
          <a:p>
            <a:pPr algn="just"/>
            <a:r>
              <a:rPr lang="sk-SK" sz="1400" dirty="0" smtClean="0"/>
              <a:t>- upraviť časový harmonogram prevádzky tak, aby medzi jednotlivými zákazníkmi bol vždy priestor na upratanie a dezinfekciu pracovného miesta (pracovné stoly, kreslá, umývadlá, vanička na nohy),</a:t>
            </a:r>
          </a:p>
          <a:p>
            <a:pPr algn="just"/>
            <a:r>
              <a:rPr lang="sk-SK" sz="1400" dirty="0" smtClean="0"/>
              <a:t>-  po   každom   zákazníkovi   vykonávať   dezinfekciu   dezinfekčným   prostriedkom    s virucídnym účinkom,</a:t>
            </a:r>
          </a:p>
          <a:p>
            <a:pPr algn="just"/>
            <a:r>
              <a:rPr lang="sk-SK" sz="1400" dirty="0" smtClean="0"/>
              <a:t>-  hygienické zariadenia prevádzky musia byť vybavené tekutým mydlom a papierovými utierkami,</a:t>
            </a:r>
          </a:p>
          <a:p>
            <a:pPr algn="just"/>
            <a:r>
              <a:rPr lang="sk-SK" sz="1400" dirty="0" smtClean="0"/>
              <a:t>-  ochrana dýchacích ciest zákazníkov sa v nevyhnutnom čase nemusí použiť pri úkonoch ktoré to neumožňujú (ošetrenie tváre, strihanie, umývanie vlasov).</a:t>
            </a:r>
          </a:p>
          <a:p>
            <a:pPr algn="just"/>
            <a:endParaRPr lang="sk-SK" sz="1400" dirty="0" smtClean="0"/>
          </a:p>
          <a:p>
            <a:pPr algn="just"/>
            <a:r>
              <a:rPr lang="sk-SK" sz="1600" b="1" u="sng" dirty="0" smtClean="0"/>
              <a:t>Prevádzky autoškôl a iných registrovaných osôb pre vykonávanie kurzov povinnej základnej kvalifikácie a pravidelného výcviku sú súčasne povinné dodržiavať nasledovné:</a:t>
            </a:r>
          </a:p>
          <a:p>
            <a:pPr algn="just"/>
            <a:r>
              <a:rPr lang="sk-SK" sz="1400" dirty="0" smtClean="0"/>
              <a:t>- vodič a inštruktor musia mať vhodným spôsobom prekryté horné dýchacie cesty (rúško, respirátor bez výdychového ventilu, šál, šatka),</a:t>
            </a:r>
          </a:p>
          <a:p>
            <a:pPr algn="just"/>
            <a:r>
              <a:rPr lang="sk-SK" sz="1400" dirty="0" smtClean="0"/>
              <a:t>- po každom výcviku vedenia vozidla a výcviku na trenažéri, musí byť interiér vozidla, najmä volant a rýchlostná páka, vydezinfikovaný dezinfekčným prostriedkom,</a:t>
            </a:r>
          </a:p>
          <a:p>
            <a:pPr algn="just"/>
            <a:r>
              <a:rPr lang="sk-SK" sz="1400" dirty="0" smtClean="0"/>
              <a:t>- pri výcviku zameranom na vedenie motorových vozidiel skupín A (motorky) musí mať každý z frekventantov tohto kurzu vlastnú prilbu a príslušné ochranné pomôcky, ktoré sa pri takomto výcviku pri vedení tohto typu vozidla používajú (napr. ochranné rukavice).</a:t>
            </a:r>
          </a:p>
          <a:p>
            <a:pPr algn="just"/>
            <a:endParaRPr lang="sk-SK" sz="14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lokTextu 5"/>
          <p:cNvSpPr txBox="1"/>
          <p:nvPr/>
        </p:nvSpPr>
        <p:spPr>
          <a:xfrm>
            <a:off x="457200" y="152400"/>
            <a:ext cx="8229600" cy="6617196"/>
          </a:xfrm>
          <a:prstGeom prst="rect">
            <a:avLst/>
          </a:prstGeom>
          <a:noFill/>
        </p:spPr>
        <p:txBody>
          <a:bodyPr wrap="square" rtlCol="0">
            <a:spAutoFit/>
          </a:bodyPr>
          <a:lstStyle/>
          <a:p>
            <a:pPr algn="just"/>
            <a:r>
              <a:rPr lang="sk-SK" sz="1600" b="1" u="sng" dirty="0" smtClean="0"/>
              <a:t>Prevádzky obchodných domov sú súčasne povinné:</a:t>
            </a:r>
          </a:p>
          <a:p>
            <a:pPr algn="just"/>
            <a:endParaRPr lang="sk-SK" sz="1600" b="1" dirty="0" smtClean="0"/>
          </a:p>
          <a:p>
            <a:pPr algn="just"/>
            <a:r>
              <a:rPr lang="sk-SK" sz="1400" dirty="0" smtClean="0"/>
              <a:t>- vybaviť hygienické zariadenia prevádzky tekutým mydlom a papierovými utierkami,</a:t>
            </a:r>
          </a:p>
          <a:p>
            <a:pPr algn="just"/>
            <a:r>
              <a:rPr lang="sk-SK" sz="1400" dirty="0" smtClean="0"/>
              <a:t>- do priestorov obchodného domu umožniť vstup iba osobe s telesnou teplotou najviac 37 °C,</a:t>
            </a:r>
          </a:p>
          <a:p>
            <a:pPr algn="just"/>
            <a:r>
              <a:rPr lang="sk-SK" sz="1400" dirty="0" smtClean="0"/>
              <a:t>- počet zákazníkov v obchodnom dome v jednom okamihu nesmie prekročiť koncentráciu  jeden  zákazník  na  15  m2  z predajnej  plochy  všetkých  prevádzok     v obchodnom dome určenej pre zákazníkov. Táto podmienka sa nevzťahuje na deti do 14 rokov v sprievode dospelej osoby,</a:t>
            </a:r>
          </a:p>
          <a:p>
            <a:pPr algn="just"/>
            <a:r>
              <a:rPr lang="sk-SK" sz="1400" dirty="0" smtClean="0"/>
              <a:t>- vykonávať dezinfekciu hygienických zariadení každú hodinu,</a:t>
            </a:r>
          </a:p>
          <a:p>
            <a:pPr algn="just">
              <a:buFontTx/>
              <a:buChar char="-"/>
            </a:pPr>
            <a:r>
              <a:rPr lang="sk-SK" sz="1400" dirty="0" smtClean="0"/>
              <a:t> prevádzky verejného stravovania sú povinné podávať pokrmy a nápoje v zabalenom stave; zakazuje sa konzumovať pokrmy a nápoje v priestoroch obchodného domu.</a:t>
            </a:r>
          </a:p>
          <a:p>
            <a:pPr algn="just"/>
            <a:r>
              <a:rPr lang="sk-SK" sz="1400" dirty="0" smtClean="0"/>
              <a:t>Na účely vyššie uvedenej povinnosti sa za obchodný dom považuje vymedzený uzavretý priestor, stály architektonický objekt, ktorý tvorí súbor predajní alebo priestorov určených na poskytovanie služieb a predaj tovaru vrátane ostatných verejne prístupných priestorov.</a:t>
            </a:r>
          </a:p>
          <a:p>
            <a:pPr algn="just"/>
            <a:endParaRPr lang="sk-SK" sz="1400" dirty="0" smtClean="0"/>
          </a:p>
          <a:p>
            <a:pPr algn="just"/>
            <a:r>
              <a:rPr lang="sk-SK" sz="1400" b="1" dirty="0" smtClean="0"/>
              <a:t>C) S účinnosťou od 15. októbra 2020 do odvolania sa prevádzkovateľom predajní potravín a predajní drogérií nariaďuje umožniť v dňoch pondelok až piatok v čase od 9:00 hod. do 11:00 hod. vstup iba osobám nad 65 rokov.</a:t>
            </a:r>
          </a:p>
          <a:p>
            <a:pPr algn="just"/>
            <a:endParaRPr lang="sk-SK" sz="1400" b="1" dirty="0" smtClean="0"/>
          </a:p>
          <a:p>
            <a:pPr algn="just"/>
            <a:r>
              <a:rPr lang="sk-SK" sz="1400" b="1" dirty="0" smtClean="0">
                <a:solidFill>
                  <a:srgbClr val="FF0000"/>
                </a:solidFill>
              </a:rPr>
              <a:t>D) S účinnosťou od 15. októbra 2020 do odvolania sa podľa § 48 ods. 4 písm. d) zákona č. 355/2007  Z.   z.   všetkým   fyzickým   osobám,   fyzickým   osobám   –   podnikateľom   a právnickým osobám zakazuje usporadúvať hromadné podujatia športovej, kultúrnej, zábavnej, spoločenskej či inej povahy v jednom okamihu v počte nad 6 osôb.</a:t>
            </a:r>
          </a:p>
          <a:p>
            <a:pPr algn="just"/>
            <a:endParaRPr lang="sk-SK" sz="1400" b="1" dirty="0" smtClean="0"/>
          </a:p>
          <a:p>
            <a:pPr algn="just"/>
            <a:r>
              <a:rPr lang="sk-SK" sz="1400" b="1" dirty="0" smtClean="0">
                <a:solidFill>
                  <a:srgbClr val="FF0000"/>
                </a:solidFill>
              </a:rPr>
              <a:t>Výnimku </a:t>
            </a:r>
            <a:r>
              <a:rPr lang="sk-SK" sz="1400" b="1" dirty="0" smtClean="0"/>
              <a:t>z týchto zákazov majú hromadné podujatia, ktorých všetci účastníci budú v dobe začiatku hromadného podujatia disponovať </a:t>
            </a:r>
            <a:r>
              <a:rPr lang="sk-SK" sz="1400" b="1" dirty="0" smtClean="0">
                <a:solidFill>
                  <a:srgbClr val="FF0000"/>
                </a:solidFill>
              </a:rPr>
              <a:t>negatívnym výsledkom RT-PCR testu alebo antigénového testu certifikovaného na území Európskej únie, na ochorenie Covid-19 nie starším ako 12 hodín</a:t>
            </a:r>
            <a:r>
              <a:rPr lang="sk-SK" sz="1400" b="1" dirty="0" smtClean="0"/>
              <a:t>. Uvedené hromadné podujatia musia byť ohlásené na miestne príslušnom regionálnom úrade verejného zdravotníctva najneskôr 48 hodín pred jeho začiatkom, pričom je potrebné uviesť presný čas a miesto jeho konania. Za dodržania týchto podmienok je na uvedenom podujatí možné podávať pokrmy alebo nápoje.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lokTextu 5"/>
          <p:cNvSpPr txBox="1"/>
          <p:nvPr/>
        </p:nvSpPr>
        <p:spPr>
          <a:xfrm>
            <a:off x="381000" y="76200"/>
            <a:ext cx="8229600" cy="6801862"/>
          </a:xfrm>
          <a:prstGeom prst="rect">
            <a:avLst/>
          </a:prstGeom>
          <a:noFill/>
        </p:spPr>
        <p:txBody>
          <a:bodyPr wrap="square" rtlCol="0">
            <a:spAutoFit/>
          </a:bodyPr>
          <a:lstStyle/>
          <a:p>
            <a:pPr algn="just"/>
            <a:r>
              <a:rPr lang="sk-SK" sz="1600" b="1" u="sng" dirty="0" smtClean="0"/>
              <a:t>Pri usporadúvaní hromadných podujatí je potrebné dodržiavať nasledovné povinnosti:</a:t>
            </a:r>
          </a:p>
          <a:p>
            <a:pPr algn="just"/>
            <a:r>
              <a:rPr lang="sk-SK" sz="1400" dirty="0" smtClean="0"/>
              <a:t>- vstup a pobyt v mieste hromadného podujatia umožniť len s prekrytými hornými dýchacími cestami (rúško, respirátor bez výdychového ventilu, šál šatka),</a:t>
            </a:r>
          </a:p>
          <a:p>
            <a:pPr algn="just"/>
            <a:r>
              <a:rPr lang="sk-SK" sz="1400" dirty="0" smtClean="0"/>
              <a:t>- zakazuje sa podávať alebo konzumovať pokrmy alebo nápoje,</a:t>
            </a:r>
          </a:p>
          <a:p>
            <a:pPr algn="just"/>
            <a:r>
              <a:rPr lang="sk-SK" sz="1400" dirty="0" smtClean="0"/>
              <a:t>- vykonávať častú dezinfekciu priestorov, hlavne dotykových plôch, kľučiek podláh a predmetov,</a:t>
            </a:r>
          </a:p>
          <a:p>
            <a:pPr algn="just"/>
            <a:r>
              <a:rPr lang="sk-SK" sz="1400" dirty="0" smtClean="0"/>
              <a:t>- hygienické zariadenia musia byť vybavené tekutým mydlom a papierovými utierkami,</a:t>
            </a:r>
          </a:p>
          <a:p>
            <a:pPr algn="just"/>
            <a:r>
              <a:rPr lang="sk-SK" sz="1400" dirty="0" smtClean="0"/>
              <a:t>- zaistiť pri vstupe do priestorov hromadného podujatia dávkovače na alkoholovú dezinfekciu rúk a dezinfikovať si ruky, resp. zabezpečiť iný adekvátny spôsob dezinfekcie rúk,</a:t>
            </a:r>
          </a:p>
          <a:p>
            <a:pPr algn="just"/>
            <a:r>
              <a:rPr lang="sk-SK" sz="1400" dirty="0" smtClean="0"/>
              <a:t> - zabezpečiť pri vstupe do priestorov hromadného podujatia oznam o povinnosti, že v prípade vzniku akútneho respiračného ochorenia (napr. horúčka, kašeľ, nádcha, sťažené dýchanie) je osoba povinná zostať v domácej izolácii,</a:t>
            </a:r>
          </a:p>
          <a:p>
            <a:pPr algn="just"/>
            <a:r>
              <a:rPr lang="sk-SK" sz="1400" dirty="0" smtClean="0"/>
              <a:t>- zverejniť na viditeľnom mieste oznam s informáciou:</a:t>
            </a:r>
          </a:p>
          <a:p>
            <a:pPr algn="just"/>
            <a:r>
              <a:rPr lang="sk-SK" sz="1400" dirty="0" smtClean="0"/>
              <a:t>            - ak sa u osoby prejavia príznaky akútneho respiračného ochorenia, je potrebné telefonicky kontaktovať</a:t>
            </a:r>
          </a:p>
          <a:p>
            <a:pPr algn="just"/>
            <a:r>
              <a:rPr lang="sk-SK" sz="1400" dirty="0" smtClean="0"/>
              <a:t>               svojho ošetrujúceho lekára a opustiť miesto hromadného podujatia,</a:t>
            </a:r>
          </a:p>
          <a:p>
            <a:pPr algn="just"/>
            <a:r>
              <a:rPr lang="sk-SK" sz="1400" dirty="0" smtClean="0"/>
              <a:t>            - zákaz podávania rúk,</a:t>
            </a:r>
          </a:p>
          <a:p>
            <a:pPr algn="just"/>
            <a:r>
              <a:rPr lang="sk-SK" sz="1400" dirty="0" smtClean="0"/>
              <a:t>- pri účasti na verejnom hromadnom podujatí a pri príchode a odchode z priestorov hromadného podujatia zabezpečiť dodržiavanie </a:t>
            </a:r>
            <a:r>
              <a:rPr lang="sk-SK" sz="1400" dirty="0" err="1" smtClean="0"/>
              <a:t>rozostupov</a:t>
            </a:r>
            <a:r>
              <a:rPr lang="sk-SK" sz="1400" dirty="0" smtClean="0"/>
              <a:t> 2 m medzi osobami, to neplatí pre osoby žijúce v spoločnej domácnosti, partnerov, osoby vykonávajúce športovú činnosť, umelcov vykonávajúcich umeleckú činnosť, osoby usadené v hľadisku podujatia, osoby školiace voči osobám školeným, a iné osoby, ak z účelu hromadného podujatia vyplýva, že tento rozostup medzi zúčastnenými osobami nie je možné dodržať,</a:t>
            </a:r>
          </a:p>
          <a:p>
            <a:pPr algn="just">
              <a:buFontTx/>
              <a:buChar char="-"/>
            </a:pPr>
            <a:r>
              <a:rPr lang="sk-SK" sz="1400" dirty="0" smtClean="0"/>
              <a:t> v prípade sedenia sa odporúča zabezpečiť sedenie tak, že medzi obsadenými miestami ostane   jedno  miesto  neobsadené,  pričom  sekvenciu  obsadenia  sedadiel  odporúčame v radoch alternovať, alebo tak, že je zabezpečené sedenie v každom druhom rade, uvedené sa nevzťahuje na osoby žijúce v spoločnej domácnosti,</a:t>
            </a:r>
          </a:p>
          <a:p>
            <a:pPr algn="just">
              <a:buFontTx/>
              <a:buChar char="-"/>
            </a:pPr>
            <a:r>
              <a:rPr lang="sk-SK" sz="1400" dirty="0" smtClean="0"/>
              <a:t>  v prípade sedenia na hromadných podujatiach športového charakteru je organizátor povinný zabezpečiť sedenie obecenstva len v každom druhom rade,</a:t>
            </a:r>
          </a:p>
          <a:p>
            <a:pPr algn="just">
              <a:buFontTx/>
              <a:buChar char="-"/>
            </a:pPr>
            <a:r>
              <a:rPr lang="sk-SK" sz="1400" dirty="0" smtClean="0"/>
              <a:t>  zabezpečiť dostatočné vetranie priestorov,</a:t>
            </a:r>
          </a:p>
          <a:p>
            <a:pPr algn="just">
              <a:buFontTx/>
              <a:buChar char="-"/>
            </a:pPr>
            <a:r>
              <a:rPr lang="sk-SK" sz="1400" dirty="0" smtClean="0"/>
              <a:t>  organizátor musí byť v každej chvíli schopný preukázať počet osôb aktuálne sa zúčastňujúcich na hromadnom podujatí,</a:t>
            </a:r>
          </a:p>
          <a:p>
            <a:pPr algn="just">
              <a:buFontTx/>
              <a:buChar char="-"/>
            </a:pPr>
            <a:r>
              <a:rPr lang="sk-SK" sz="1400" dirty="0" smtClean="0"/>
              <a:t>  podmienky sa príslušne aplikujú aj na hromadné podujatia organizované v exteriéri,</a:t>
            </a:r>
          </a:p>
          <a:p>
            <a:pPr algn="just">
              <a:buFontTx/>
              <a:buChar char="-"/>
            </a:pPr>
            <a:r>
              <a:rPr lang="sk-SK" sz="1400" dirty="0" smtClean="0"/>
              <a:t>  v prípade hromadných podujatí organizovaných v exteriéri je organizátor povinný vyhradiť priestor hromadného podujatia a vyznačiť jeho vstup a výstup.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lokTextu 5"/>
          <p:cNvSpPr txBox="1"/>
          <p:nvPr/>
        </p:nvSpPr>
        <p:spPr>
          <a:xfrm>
            <a:off x="457200" y="352246"/>
            <a:ext cx="8229600" cy="6124754"/>
          </a:xfrm>
          <a:prstGeom prst="rect">
            <a:avLst/>
          </a:prstGeom>
          <a:noFill/>
        </p:spPr>
        <p:txBody>
          <a:bodyPr wrap="square" rtlCol="0">
            <a:spAutoFit/>
          </a:bodyPr>
          <a:lstStyle/>
          <a:p>
            <a:pPr algn="just"/>
            <a:r>
              <a:rPr lang="sk-SK" sz="1600" b="1" u="sng" dirty="0" smtClean="0">
                <a:solidFill>
                  <a:srgbClr val="FF0000"/>
                </a:solidFill>
              </a:rPr>
              <a:t>Tento zákaz sa nevzťahuje na výkon obradu krstu, pohrebného obradu a sobášneho obradu, vrátane ich civilných verzií</a:t>
            </a:r>
            <a:r>
              <a:rPr lang="sk-SK" sz="1600" b="1" u="sng" dirty="0" smtClean="0"/>
              <a:t>. Súčasne sa pri ich výkone ukladajú nasledovné povinnosti:</a:t>
            </a:r>
          </a:p>
          <a:p>
            <a:pPr algn="just"/>
            <a:endParaRPr lang="sk-SK" sz="1400" b="1" dirty="0" smtClean="0"/>
          </a:p>
          <a:p>
            <a:pPr algn="just"/>
            <a:r>
              <a:rPr lang="sk-SK" sz="1400" dirty="0" smtClean="0"/>
              <a:t>-  vstup a pobyt v kostole alebo v obdobných priestoroch slúžiacich na výkon obradov umožniť len s prekrytými hornými dýchacími cestami (rúško, respirátor bez výdychového ventilu, šál, šatka),</a:t>
            </a:r>
          </a:p>
          <a:p>
            <a:pPr algn="just"/>
            <a:r>
              <a:rPr lang="sk-SK" sz="1400" dirty="0" smtClean="0"/>
              <a:t>- pri vchode do kostola alebo do príslušných priestorov aplikovať dezinfekciu na ruky alebo poskytnúť jednorazové rukavice,</a:t>
            </a:r>
          </a:p>
          <a:p>
            <a:pPr algn="just"/>
            <a:r>
              <a:rPr lang="sk-SK" sz="1400" dirty="0" smtClean="0"/>
              <a:t>-  </a:t>
            </a:r>
            <a:r>
              <a:rPr lang="sk-SK" sz="1400" b="1" dirty="0" smtClean="0">
                <a:solidFill>
                  <a:srgbClr val="FF0000"/>
                </a:solidFill>
              </a:rPr>
              <a:t>dodržiavať vzdialenosť 2 metre </a:t>
            </a:r>
            <a:r>
              <a:rPr lang="sk-SK" sz="1400" dirty="0" smtClean="0"/>
              <a:t>medzi osobami, okrem prípadov u ktorých to vzhľadom na povahu obradu nie je možné,</a:t>
            </a:r>
          </a:p>
          <a:p>
            <a:pPr algn="just">
              <a:buFontTx/>
              <a:buChar char="-"/>
            </a:pPr>
            <a:r>
              <a:rPr lang="sk-SK" sz="1400" b="1" dirty="0" smtClean="0">
                <a:solidFill>
                  <a:srgbClr val="FF0000"/>
                </a:solidFill>
              </a:rPr>
              <a:t>počet účastníkov hromadného podujatia v interiérovom priestore v jednom okamihu nesmie prekročiť koncentráciu jedna osoba na 15 m2</a:t>
            </a:r>
          </a:p>
          <a:p>
            <a:pPr algn="just">
              <a:buFontTx/>
              <a:buChar char="-"/>
            </a:pPr>
            <a:r>
              <a:rPr lang="sk-SK" sz="1400" dirty="0" smtClean="0"/>
              <a:t>  dodržiavať respiračnú etiketu (kašlať, kýchať do vreckovky, resp. do lakťového ohybu), nepodávať si ruky),</a:t>
            </a:r>
          </a:p>
          <a:p>
            <a:pPr algn="just">
              <a:buFontTx/>
              <a:buChar char="-"/>
            </a:pPr>
            <a:r>
              <a:rPr lang="sk-SK" sz="1400" dirty="0" smtClean="0"/>
              <a:t>  z obradov vylúčiť osoby, ktoré majú nariadenú karanténu alebo akékoľvek príznaky respiračného infekčného ochorenia,</a:t>
            </a:r>
          </a:p>
          <a:p>
            <a:pPr algn="just">
              <a:buFontTx/>
              <a:buChar char="-"/>
            </a:pPr>
            <a:r>
              <a:rPr lang="sk-SK" sz="1400" dirty="0" smtClean="0"/>
              <a:t>  dezinfikovať použité predmety slúžiace účelom obradu,</a:t>
            </a:r>
          </a:p>
          <a:p>
            <a:pPr algn="just">
              <a:buFontTx/>
              <a:buChar char="-"/>
            </a:pPr>
            <a:r>
              <a:rPr lang="sk-SK" sz="1400" dirty="0" smtClean="0"/>
              <a:t>  pred rozdávaním svätého prijímania, posvätených chlebov, agapé si musí kňaz, či iná osoba zúčastňujúca sa tohto úkonu (ďalej len „rozdávajúci“) dezinfikovať ruky. Pri prijímaní sa odporúča prednostne podávanie chleba na ruku. V prípade kontaktu rozdávajúceho s ústami veriaceho, si musí rozdávajúci zakaždým vydezinfikovať ruky. Zároveň sa zakazuje používať obrady pitia z jednej nádoby (napr. pitie z kalicha viacerými osobami ako jednou, vrátane kňazov, diakonov a pod. Z kalicha môže piť vždy iba jedna osoba (napr. osoba predsedajúca liturgii),</a:t>
            </a:r>
          </a:p>
          <a:p>
            <a:pPr algn="just">
              <a:buFontTx/>
              <a:buChar char="-"/>
            </a:pPr>
            <a:r>
              <a:rPr lang="sk-SK" sz="1400" dirty="0" smtClean="0"/>
              <a:t>  zakazuje sa pri náboženských obradoch podávanie rúk (znak pokoja je možné nahradiť úklonom alebo iným gestom, či úsmevom),</a:t>
            </a:r>
          </a:p>
          <a:p>
            <a:pPr algn="just">
              <a:buFontTx/>
              <a:buChar char="-"/>
            </a:pPr>
            <a:r>
              <a:rPr lang="sk-SK" sz="1400" dirty="0" smtClean="0"/>
              <a:t>  v priestoroch, kde sa vykonávajú obrady odstrániť nádoby s vodou (napr. sväteničky),</a:t>
            </a:r>
          </a:p>
          <a:p>
            <a:pPr algn="just">
              <a:buFontTx/>
              <a:buChar char="-"/>
            </a:pPr>
            <a:r>
              <a:rPr lang="sk-SK" sz="1400" dirty="0" smtClean="0"/>
              <a:t>  vykonávať častú dezinfekciu priestorov, hlavne dotykových plôch, kľučiek, podláh a predmetov.</a:t>
            </a:r>
          </a:p>
          <a:p>
            <a:pPr algn="just">
              <a:buFontTx/>
              <a:buChar char="-"/>
            </a:pPr>
            <a:endParaRPr lang="sk-SK" sz="1400" dirty="0" smtClean="0"/>
          </a:p>
          <a:p>
            <a:pPr algn="just"/>
            <a:endParaRPr lang="sk-SK" sz="14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lokTextu 5"/>
          <p:cNvSpPr txBox="1"/>
          <p:nvPr/>
        </p:nvSpPr>
        <p:spPr>
          <a:xfrm>
            <a:off x="533400" y="228600"/>
            <a:ext cx="8229600" cy="5416868"/>
          </a:xfrm>
          <a:prstGeom prst="rect">
            <a:avLst/>
          </a:prstGeom>
          <a:noFill/>
        </p:spPr>
        <p:txBody>
          <a:bodyPr wrap="square" rtlCol="0">
            <a:spAutoFit/>
          </a:bodyPr>
          <a:lstStyle/>
          <a:p>
            <a:pPr algn="just"/>
            <a:r>
              <a:rPr lang="sk-SK" sz="1600" b="1" u="sng" dirty="0" smtClean="0">
                <a:solidFill>
                  <a:srgbClr val="FF0000"/>
                </a:solidFill>
              </a:rPr>
              <a:t>Tento zákaz sa nevzťahuje na zasadnutia, schôdze orgánov verejnej moci a ich poradných orgánov, na zasadnutia (schôdze) a iné podujatia, ktoré sa uskutočňujú na základe zákona alebo na voľby. Súčasne  sa ukladá povinnosť pri konaní ich zasadnutí, schôdzí  a iných podujatí, či ďalšej činnosti:</a:t>
            </a:r>
          </a:p>
          <a:p>
            <a:pPr algn="just"/>
            <a:endParaRPr lang="sk-SK" sz="1600" b="1" u="sng" dirty="0" smtClean="0">
              <a:solidFill>
                <a:srgbClr val="FF0000"/>
              </a:solidFill>
            </a:endParaRPr>
          </a:p>
          <a:p>
            <a:pPr algn="just"/>
            <a:r>
              <a:rPr lang="sk-SK" sz="1400" dirty="0" smtClean="0">
                <a:solidFill>
                  <a:srgbClr val="FF0000"/>
                </a:solidFill>
              </a:rPr>
              <a:t>- zabezpečiť pri vstupe do priestorov hromadného podujatia oznam o povinnosti, že v prípade vzniku akútneho respiračného ochorenia (napr. horúčka, kašeľ, nádcha, sťažené dýchanie) je osoba povinná zostať v domácej izolácii,</a:t>
            </a:r>
          </a:p>
          <a:p>
            <a:pPr algn="just"/>
            <a:r>
              <a:rPr lang="sk-SK" sz="1400" dirty="0" smtClean="0">
                <a:solidFill>
                  <a:srgbClr val="FF0000"/>
                </a:solidFill>
              </a:rPr>
              <a:t>- zaistiť pri vstupe do priestorov hromadného podujatia dávkovače na alkoholovú dezinfekciu rúk a dezinfikovať si ruky, resp. zabezpečiť iný adekvátny spôsob dezinfekcie rúk,</a:t>
            </a:r>
          </a:p>
          <a:p>
            <a:pPr algn="just"/>
            <a:r>
              <a:rPr lang="sk-SK" sz="1400" dirty="0" smtClean="0">
                <a:solidFill>
                  <a:srgbClr val="FF0000"/>
                </a:solidFill>
              </a:rPr>
              <a:t>- vstup do priestorov hromadného podujatia umožniť iba s vhodným spôsobom prekrytými hornými dýchacími cestami (rúško, respirátor bez výdychového ventilu, šál, šatka),hygienické zariadenia priestorov hromadného podujatia musia byť vybavené tekutým mydlom a papierovými utierkami,</a:t>
            </a:r>
          </a:p>
          <a:p>
            <a:pPr algn="just"/>
            <a:r>
              <a:rPr lang="sk-SK" sz="1400" dirty="0" smtClean="0">
                <a:solidFill>
                  <a:srgbClr val="FF0000"/>
                </a:solidFill>
              </a:rPr>
              <a:t>- zverejniť na viditeľnom mieste oznam s informáciou:</a:t>
            </a:r>
          </a:p>
          <a:p>
            <a:pPr algn="just"/>
            <a:r>
              <a:rPr lang="sk-SK" sz="1400" dirty="0" smtClean="0">
                <a:solidFill>
                  <a:srgbClr val="FF0000"/>
                </a:solidFill>
              </a:rPr>
              <a:t>- ak sa u osoby prejavia príznaky akútneho respiračného ochorenia, je potrebné telefonicky kontaktovať svojho ošetrujúceho lekára a opustiť pracovisko,</a:t>
            </a:r>
          </a:p>
          <a:p>
            <a:pPr algn="just"/>
            <a:r>
              <a:rPr lang="sk-SK" sz="1400" dirty="0" smtClean="0">
                <a:solidFill>
                  <a:srgbClr val="FF0000"/>
                </a:solidFill>
              </a:rPr>
              <a:t>- pravidelne si umývať ruky mydlom a teplou vodou, následne ruky utierať do jednorazových papierových obrúskov,</a:t>
            </a:r>
          </a:p>
          <a:p>
            <a:pPr algn="just"/>
            <a:r>
              <a:rPr lang="sk-SK" sz="1400" dirty="0" smtClean="0">
                <a:solidFill>
                  <a:srgbClr val="FF0000"/>
                </a:solidFill>
              </a:rPr>
              <a:t>- zákaz podávania rúk;</a:t>
            </a:r>
          </a:p>
          <a:p>
            <a:pPr algn="just">
              <a:buFontTx/>
              <a:buChar char="-"/>
            </a:pPr>
            <a:r>
              <a:rPr lang="sk-SK" sz="1400" dirty="0" smtClean="0">
                <a:solidFill>
                  <a:srgbClr val="FF0000"/>
                </a:solidFill>
              </a:rPr>
              <a:t> zabezpečiť dostatočné vetranie priestorov hromadného podujatia,</a:t>
            </a:r>
          </a:p>
          <a:p>
            <a:pPr algn="just">
              <a:buFontTx/>
              <a:buChar char="-"/>
            </a:pPr>
            <a:r>
              <a:rPr lang="sk-SK" sz="1400" dirty="0" smtClean="0">
                <a:solidFill>
                  <a:srgbClr val="FF0000"/>
                </a:solidFill>
              </a:rPr>
              <a:t> zabezpečiť pravidelnú dezinfekciu všetkých kontaktných priestorov, najmä dotykových plôch (napr.: kľučky, zábradlia, výťahy) a všetkých kontaktných predmetov (napr.: pracovný stôl, klávesnica, telefóny, prenosné média, myš) dezinfekčným prostriedkom s virucídnym účinkom.</a:t>
            </a:r>
          </a:p>
          <a:p>
            <a:pPr algn="just"/>
            <a:endParaRPr lang="sk-SK" sz="140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lokTextu 5"/>
          <p:cNvSpPr txBox="1"/>
          <p:nvPr/>
        </p:nvSpPr>
        <p:spPr>
          <a:xfrm>
            <a:off x="457200" y="228601"/>
            <a:ext cx="8229600" cy="4462760"/>
          </a:xfrm>
          <a:prstGeom prst="rect">
            <a:avLst/>
          </a:prstGeom>
          <a:noFill/>
        </p:spPr>
        <p:txBody>
          <a:bodyPr wrap="square" rtlCol="0">
            <a:spAutoFit/>
          </a:bodyPr>
          <a:lstStyle/>
          <a:p>
            <a:pPr algn="just"/>
            <a:r>
              <a:rPr lang="sk-SK" sz="1600" b="1" u="sng" dirty="0" smtClean="0"/>
              <a:t>Tento zákaz sa nevzťahuje na výkon hromadných podujatí nevyhnutných s priebehom nasledujúcich súťaží:</a:t>
            </a:r>
          </a:p>
          <a:p>
            <a:pPr algn="just"/>
            <a:endParaRPr lang="sk-SK" sz="1400" dirty="0" smtClean="0"/>
          </a:p>
          <a:p>
            <a:pPr algn="just"/>
            <a:r>
              <a:rPr lang="sk-SK" sz="1400" dirty="0" smtClean="0"/>
              <a:t>- hokej: TIPOS extraliga (hokej - muži), ICE HOCKEY LEAGUE (hokej – muži),</a:t>
            </a:r>
          </a:p>
          <a:p>
            <a:pPr algn="just"/>
            <a:r>
              <a:rPr lang="sk-SK" sz="1400" dirty="0" smtClean="0"/>
              <a:t>- futbal: FORTUNA Liga (futbal - muži),</a:t>
            </a:r>
          </a:p>
          <a:p>
            <a:pPr algn="just"/>
            <a:r>
              <a:rPr lang="sk-SK" sz="1400" dirty="0" smtClean="0"/>
              <a:t>- hádzaná: SLOVNAFT Handball Extraliga (hádzaná - muži), MOL Liga (hádzaná – ženy),</a:t>
            </a:r>
          </a:p>
          <a:p>
            <a:pPr algn="just"/>
            <a:r>
              <a:rPr lang="sk-SK" sz="1400" dirty="0" smtClean="0"/>
              <a:t>- volejbal: Extraliga muži (volejbal), Extraliga ženy (volejbal),</a:t>
            </a:r>
          </a:p>
          <a:p>
            <a:pPr algn="just"/>
            <a:r>
              <a:rPr lang="sk-SK" sz="1400" dirty="0" smtClean="0"/>
              <a:t>- basketbal: Slovenská basketbalová liga (muži – basketbal), Extraliga ženy (basketbal - ženy).</a:t>
            </a:r>
          </a:p>
          <a:p>
            <a:pPr algn="just"/>
            <a:endParaRPr lang="sk-SK" sz="1400" dirty="0" smtClean="0"/>
          </a:p>
          <a:p>
            <a:pPr algn="just"/>
            <a:r>
              <a:rPr lang="sk-SK" sz="1400" dirty="0" smtClean="0"/>
              <a:t>Všetky hromadné podujatia nevyhnutné na priebeh hore uvedených súťaží musia prebiehať bez obecenstva. Protiepidemické podmienky, za ktorých musia tieto súťaže prebiehať uverejní na svojej stránke Úrad verejného zdravotníctva Slovenskej republiky.</a:t>
            </a:r>
          </a:p>
          <a:p>
            <a:pPr algn="just"/>
            <a:endParaRPr lang="sk-SK" sz="1400" dirty="0" smtClean="0"/>
          </a:p>
          <a:p>
            <a:pPr algn="just"/>
            <a:r>
              <a:rPr lang="sk-SK" sz="1400" b="1" dirty="0" smtClean="0">
                <a:solidFill>
                  <a:srgbClr val="FF0000"/>
                </a:solidFill>
              </a:rPr>
              <a:t>E) Na základe epidemiologickej situácie v regióne môže v prípade potreby vydať podľa § 48 zákona č. 355/2007 Z. z. dodatočné opatrenia regionálny úrad verejného zdravotníctva príslušného územného obvodu v rámci svojej územnej pôsobnosti.</a:t>
            </a:r>
          </a:p>
          <a:p>
            <a:pPr algn="just"/>
            <a:endParaRPr lang="sk-SK" sz="1400" b="1" dirty="0" smtClean="0"/>
          </a:p>
          <a:p>
            <a:pPr algn="just"/>
            <a:r>
              <a:rPr lang="sk-SK" sz="1400" b="1" dirty="0" smtClean="0"/>
              <a:t>Nadobudnutím účinnosti tohto opatrenia sa ruší opatrenie Úradu verejného zdravotníctva Slovenskej republiky č. OLP/7694/2020 zo dňa 30.09.2020.</a:t>
            </a:r>
          </a:p>
          <a:p>
            <a:pPr algn="just"/>
            <a:endParaRPr lang="sk-SK" sz="14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lokTextu 5"/>
          <p:cNvSpPr txBox="1"/>
          <p:nvPr/>
        </p:nvSpPr>
        <p:spPr>
          <a:xfrm>
            <a:off x="457200" y="228601"/>
            <a:ext cx="8229600" cy="6586418"/>
          </a:xfrm>
          <a:prstGeom prst="rect">
            <a:avLst/>
          </a:prstGeom>
          <a:noFill/>
        </p:spPr>
        <p:txBody>
          <a:bodyPr wrap="square" rtlCol="0">
            <a:spAutoFit/>
          </a:bodyPr>
          <a:lstStyle/>
          <a:p>
            <a:pPr algn="ctr"/>
            <a:r>
              <a:rPr lang="sk-SK" sz="1600" b="1" u="sng" dirty="0" smtClean="0"/>
              <a:t>O d ô v o d n e n i e</a:t>
            </a:r>
          </a:p>
          <a:p>
            <a:pPr algn="just"/>
            <a:endParaRPr lang="sk-SK" sz="1400" dirty="0" smtClean="0"/>
          </a:p>
          <a:p>
            <a:pPr algn="just"/>
            <a:r>
              <a:rPr lang="sk-SK" sz="1400" dirty="0" smtClean="0"/>
              <a:t>Vláda Slovenskej republiky vyhlásila podľa § 8 zákona Národnej rady Slovenskej republiky č. 42/1994 Z. z. o civilnej ochrane obyvateľstva v znení neskorších predpisov počnúc dňom 12.03.2020 od 6:00 hod. mimoriadnu situáciu z dôvodu ohrozenia verejného zdravia. Generálny riaditeľ Svetovej zdravotníckej organizácie vyhlásil dňa 11. 3. 2020 pandémiu ochorenia COVID-19.</a:t>
            </a:r>
          </a:p>
          <a:p>
            <a:pPr algn="just"/>
            <a:r>
              <a:rPr lang="sk-SK" sz="1400" dirty="0" smtClean="0"/>
              <a:t>Ochorenie COVID-19 patrí medzi respiračné nákazy a šíri sa primárne vzdušnou cestou pri kašľaní, kýchaní alebo rozprávaní. Pre epidemický proces sú charakteristické tri základné podmienky, ktorých existencia je nevyhnutná pre uskutočnenie procesu a to prítomnosť prameňa pôvodcu nákazy, uskutočnenie prenosu pôvodcu nákazy a prítomnosť vnímavej osoby. Prijímaním účinných protiepidemických opatrení možno proces šírenia nákazy eliminovať až zastaviť. Medzi kľúčové opatrenia v boji proti šíreniu ochorení COVID-19       v populácii patrí okrem dodržiavania respiračnej hygieny, dištančných opatrení, prekrytia horných dýchacích, obmedzenie zhromažďovania osôb a obmedzenie poskytovania vybraných služieb.</a:t>
            </a:r>
          </a:p>
          <a:p>
            <a:pPr algn="just"/>
            <a:r>
              <a:rPr lang="sk-SK" sz="1400" dirty="0" smtClean="0"/>
              <a:t>Úrad verejného zdravotníctva Slovenskej republiky v nadväznosti na zhoršenie epidemiologickej situácie spôsobené zvýšeným počtom pozitívne testovaných osôb na ochorenie COVID - 19 v Slovenskej republike vydal vyššie uvedené opatrenie. Povinnosti a obmedzenia  uvedené  v záväznej  časti  tohto  opatrenia  boli  uložené  na  základe  záverov   z rokovania Ústredného krízového štábu, ktoré sa uskutočnilo dňa 11. októbra 2020.</a:t>
            </a:r>
          </a:p>
          <a:p>
            <a:pPr algn="just"/>
            <a:r>
              <a:rPr lang="sk-SK" sz="1400" dirty="0" smtClean="0"/>
              <a:t>Cieľom tohto opatrenia je realizovať ďalšie potrebné kroky vedúce k zabráneniu explozívneho šírenia ochorení, predchádzať zvyšovaniu smrtnosti a v neposlednom rade i možnému preťaženiu zdravotného systému Slovenskej republiky. Jednotlivé krajiny vo svete prijímajú podobne ako Slovenská republika adekvátne protiepidemické opatrenia na zastavenie pandémie COVID-19 a na zmiernenie jej dopadov na populáciu.</a:t>
            </a:r>
          </a:p>
          <a:p>
            <a:pPr algn="just"/>
            <a:endParaRPr lang="sk-SK" sz="1400" dirty="0" smtClean="0"/>
          </a:p>
          <a:p>
            <a:pPr algn="just"/>
            <a:r>
              <a:rPr lang="sk-SK" sz="1400" b="1" dirty="0" smtClean="0"/>
              <a:t>Nerešpektovanie opatrenia je správnym deliktom podľa § 57 ods. 33 písm. a) zákona č. 355/2007 Z. z., za ktorý príslušný regionálny úrad verejného zdravotníctva uloží pokutu podľa § 57 ods. 41 písm. a) zákona č. 355/2007 Z. z. vo výške do 20.000 eur.</a:t>
            </a:r>
          </a:p>
          <a:p>
            <a:pPr algn="just"/>
            <a:endParaRPr lang="sk-SK" sz="1400" dirty="0" smtClean="0"/>
          </a:p>
          <a:p>
            <a:pPr algn="just"/>
            <a:endParaRPr lang="sk-SK" sz="1400" dirty="0" smtClean="0"/>
          </a:p>
          <a:p>
            <a:pPr algn="r"/>
            <a:r>
              <a:rPr lang="sk-SK" sz="1400" dirty="0" smtClean="0"/>
              <a:t>PhDr. RNDr. MUDr. Ján Mikas, PhD., MPH</a:t>
            </a:r>
          </a:p>
          <a:p>
            <a:pPr algn="r"/>
            <a:r>
              <a:rPr lang="sk-SK" sz="1400" dirty="0" smtClean="0"/>
              <a:t>hlavný hygienik Slovenskej republiky</a:t>
            </a:r>
          </a:p>
        </p:txBody>
      </p:sp>
    </p:spTree>
  </p:cSld>
  <p:clrMapOvr>
    <a:masterClrMapping/>
  </p:clrMapOvr>
</p:sld>
</file>

<file path=ppt/theme/theme1.xml><?xml version="1.0" encoding="utf-8"?>
<a:theme xmlns:a="http://schemas.openxmlformats.org/drawingml/2006/main" name="Motív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TotalTime>
  <Words>3228</Words>
  <Application>Microsoft Office PowerPoint</Application>
  <PresentationFormat>Prezentácia na obrazovke (4:3)</PresentationFormat>
  <Paragraphs>152</Paragraphs>
  <Slides>11</Slides>
  <Notes>0</Notes>
  <HiddenSlides>0</HiddenSlides>
  <MMClips>0</MMClips>
  <ScaleCrop>false</ScaleCrop>
  <HeadingPairs>
    <vt:vector size="6" baseType="variant">
      <vt:variant>
        <vt:lpstr>Použité písma</vt:lpstr>
      </vt:variant>
      <vt:variant>
        <vt:i4>2</vt:i4>
      </vt:variant>
      <vt:variant>
        <vt:lpstr>Motív</vt:lpstr>
      </vt:variant>
      <vt:variant>
        <vt:i4>1</vt:i4>
      </vt:variant>
      <vt:variant>
        <vt:lpstr>Nadpisy snímok</vt:lpstr>
      </vt:variant>
      <vt:variant>
        <vt:i4>11</vt:i4>
      </vt:variant>
    </vt:vector>
  </HeadingPairs>
  <TitlesOfParts>
    <vt:vector size="14" baseType="lpstr">
      <vt:lpstr>Arial</vt:lpstr>
      <vt:lpstr>Calibri</vt:lpstr>
      <vt:lpstr>Motív Office</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Snímka 1</dc:title>
  <dc:creator>Sulyok, Patrik</dc:creator>
  <cp:lastModifiedBy>Ferjenčík, Peter</cp:lastModifiedBy>
  <cp:revision>9</cp:revision>
  <cp:lastPrinted>2020-10-15T13:38:46Z</cp:lastPrinted>
  <dcterms:created xsi:type="dcterms:W3CDTF">2020-10-15T08:24:38Z</dcterms:created>
  <dcterms:modified xsi:type="dcterms:W3CDTF">2020-10-15T13:42:51Z</dcterms:modified>
</cp:coreProperties>
</file>