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15. 10. 2020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/>
          <p:cNvSpPr txBox="1"/>
          <p:nvPr/>
        </p:nvSpPr>
        <p:spPr>
          <a:xfrm>
            <a:off x="457200" y="228600"/>
            <a:ext cx="82296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1600" b="1" dirty="0" smtClean="0"/>
              <a:t>ÚRAD VEREJNÉHO ZDRAVOTNÍCTVA SLOVENSKEJ REPUBLIKY</a:t>
            </a:r>
          </a:p>
          <a:p>
            <a:pPr algn="just"/>
            <a:r>
              <a:rPr lang="sk-SK" sz="1400" b="1" dirty="0" smtClean="0"/>
              <a:t>Trnavská cesta 52</a:t>
            </a:r>
          </a:p>
          <a:p>
            <a:pPr algn="just"/>
            <a:r>
              <a:rPr lang="sk-SK" sz="1400" b="1" dirty="0" smtClean="0"/>
              <a:t>P.O.BOX 45</a:t>
            </a:r>
          </a:p>
          <a:p>
            <a:pPr algn="just"/>
            <a:r>
              <a:rPr lang="sk-SK" sz="1400" b="1" dirty="0" smtClean="0"/>
              <a:t>826 45 Bratislava</a:t>
            </a:r>
          </a:p>
          <a:p>
            <a:pPr algn="just"/>
            <a:endParaRPr lang="sk-SK" sz="1400" dirty="0" smtClean="0"/>
          </a:p>
          <a:p>
            <a:pPr algn="r"/>
            <a:r>
              <a:rPr lang="sk-SK" sz="1400" dirty="0" err="1" smtClean="0"/>
              <a:t>sp</a:t>
            </a:r>
            <a:r>
              <a:rPr lang="sk-SK" sz="1400" dirty="0" smtClean="0"/>
              <a:t>. </a:t>
            </a:r>
            <a:r>
              <a:rPr lang="sk-SK" sz="1400" dirty="0" err="1" smtClean="0"/>
              <a:t>zn</a:t>
            </a:r>
            <a:r>
              <a:rPr lang="sk-SK" sz="1400" dirty="0" smtClean="0"/>
              <a:t>: OLP/8323/2020</a:t>
            </a:r>
          </a:p>
          <a:p>
            <a:pPr algn="r"/>
            <a:r>
              <a:rPr lang="sk-SK" sz="1400" dirty="0" smtClean="0"/>
              <a:t>Bratislava, 14.10.2020</a:t>
            </a:r>
          </a:p>
          <a:p>
            <a:pPr algn="just"/>
            <a:endParaRPr lang="sk-SK" sz="1400" dirty="0" smtClean="0"/>
          </a:p>
          <a:p>
            <a:pPr algn="ctr"/>
            <a:r>
              <a:rPr lang="sk-SK" sz="1600" b="1" dirty="0" smtClean="0"/>
              <a:t>Opatrenie</a:t>
            </a:r>
          </a:p>
          <a:p>
            <a:pPr algn="ctr"/>
            <a:r>
              <a:rPr lang="sk-SK" sz="1600" b="1" dirty="0" smtClean="0"/>
              <a:t>Úradu verejného zdravotníctva Slovenskej republiky</a:t>
            </a:r>
          </a:p>
          <a:p>
            <a:pPr algn="ctr"/>
            <a:r>
              <a:rPr lang="sk-SK" sz="1600" b="1" dirty="0" smtClean="0"/>
              <a:t>pri ohrození verejného zdravia</a:t>
            </a:r>
          </a:p>
          <a:p>
            <a:pPr algn="just"/>
            <a:endParaRPr lang="sk-SK" sz="1400" dirty="0" smtClean="0"/>
          </a:p>
          <a:p>
            <a:pPr algn="just"/>
            <a:r>
              <a:rPr lang="sk-SK" sz="1400" dirty="0" smtClean="0"/>
              <a:t>Úrad verejného zdravotníctva Slovenskej republiky ako príslušný orgán štátnej správy na úseku verejného zdravotníctva podľa § 5 ods. 4 písm. h) zákona č. 355/2007 Z. z. o ochrane, podpore a rozvoji verejného zdravia a o zmene a doplnení niektorých zákonov (ďalej len „zákon č. 355/2007 Z. z.“) z dôvodu pandémie ochorenia COVID-19 nariaďuje podľa § 48 ods. 4 písm. c) a § 48 ods. 5 písm. e) zákona č. 355/2007 Z. z. a § 7, 20 a 25 zákona č. 42/1994 Z. z. o civilnej ochrane obyvateľstva v znení neskorších predpisov nasledovné</a:t>
            </a:r>
          </a:p>
          <a:p>
            <a:pPr algn="just"/>
            <a:endParaRPr lang="sk-SK" sz="1400" dirty="0" smtClean="0"/>
          </a:p>
          <a:p>
            <a:pPr algn="ctr"/>
            <a:r>
              <a:rPr lang="sk-SK" sz="1400" b="1" dirty="0" smtClean="0"/>
              <a:t>opatrenie:</a:t>
            </a:r>
          </a:p>
          <a:p>
            <a:pPr algn="just"/>
            <a:endParaRPr lang="sk-SK" sz="1400" dirty="0" smtClean="0"/>
          </a:p>
          <a:p>
            <a:pPr algn="just"/>
            <a:r>
              <a:rPr lang="sk-SK" sz="1400" b="1" dirty="0" smtClean="0"/>
              <a:t>Všetkým osobám sa </a:t>
            </a:r>
            <a:r>
              <a:rPr lang="sk-SK" b="1" dirty="0" smtClean="0">
                <a:solidFill>
                  <a:srgbClr val="FF0000"/>
                </a:solidFill>
              </a:rPr>
              <a:t>zakazuje</a:t>
            </a:r>
            <a:r>
              <a:rPr lang="sk-SK" sz="1400" b="1" dirty="0" smtClean="0"/>
              <a:t> s účinnosťou od 15. októbra 2020 od 06:00 hod. do odvolania </a:t>
            </a:r>
            <a:r>
              <a:rPr lang="sk-SK" b="1" dirty="0" smtClean="0">
                <a:solidFill>
                  <a:srgbClr val="FF0000"/>
                </a:solidFill>
              </a:rPr>
              <a:t>pohybovať sa na verejnosti v exteriéroch, v priestoroch interiérov budov alebo v prostriedkoch verejnej dopravy </a:t>
            </a:r>
            <a:r>
              <a:rPr lang="sk-SK" sz="1400" b="1" dirty="0" smtClean="0"/>
              <a:t>bez prekrytia horných dýchacích ciest (nos a ústa) rúškom, respirátorom bez výdychového ventilu, šálom, či šatkou, a to s výnimkou:</a:t>
            </a:r>
          </a:p>
          <a:p>
            <a:pPr algn="just">
              <a:buFontTx/>
              <a:buChar char="-"/>
            </a:pPr>
            <a:r>
              <a:rPr lang="sk-SK" sz="1400" b="1" dirty="0" smtClean="0"/>
              <a:t>  detí do 6 rokov veku,</a:t>
            </a:r>
          </a:p>
          <a:p>
            <a:pPr algn="just">
              <a:buFontTx/>
              <a:buChar char="-"/>
            </a:pPr>
            <a:r>
              <a:rPr lang="sk-SK" sz="1400" b="1" dirty="0" smtClean="0"/>
              <a:t>  osôb v exteriéroch mimo zastavaného územia (intravilánu) obce, pokiaľ sú od ostatných osôb, s ktorými nežijú v jednej domácnosti, vzdialené viac ako 5 metrov,</a:t>
            </a:r>
          </a:p>
          <a:p>
            <a:pPr algn="just"/>
            <a:r>
              <a:rPr lang="sk-SK" sz="1400" b="1" dirty="0" smtClean="0"/>
              <a:t>-  osôb so závažnými poruchami autistického spektra,</a:t>
            </a:r>
          </a:p>
          <a:p>
            <a:pPr algn="just"/>
            <a:r>
              <a:rPr lang="sk-SK" sz="1400" b="1" dirty="0" smtClean="0"/>
              <a:t>-  žiakov so stredným a ťažkým mentálnym alebo sluchovým postihnutím,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/>
          <p:cNvSpPr txBox="1"/>
          <p:nvPr/>
        </p:nvSpPr>
        <p:spPr>
          <a:xfrm>
            <a:off x="457200" y="415290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sk-SK" sz="1400" b="1" dirty="0" smtClean="0"/>
              <a:t>  osoby pri výkone športu,</a:t>
            </a:r>
          </a:p>
          <a:p>
            <a:pPr algn="just">
              <a:buFontTx/>
              <a:buChar char="-"/>
            </a:pPr>
            <a:r>
              <a:rPr lang="sk-SK" sz="1400" b="1" dirty="0" smtClean="0"/>
              <a:t>  fotografované osoby na čas nevyhnutný pre výkon procesu fotografovania,</a:t>
            </a:r>
          </a:p>
          <a:p>
            <a:pPr algn="just">
              <a:buFontTx/>
              <a:buChar char="-"/>
            </a:pPr>
            <a:r>
              <a:rPr lang="sk-SK" sz="1400" b="1" dirty="0" smtClean="0"/>
              <a:t>  osoby nevesty a ženícha pri sobáši,</a:t>
            </a:r>
          </a:p>
          <a:p>
            <a:pPr algn="just">
              <a:buFontTx/>
              <a:buChar char="-"/>
            </a:pPr>
            <a:r>
              <a:rPr lang="sk-SK" sz="1400" b="1" dirty="0" smtClean="0"/>
              <a:t>  výkonných umelcov pri podávaní umeleckého výkonu a účinkujúcich pri nakrúcaní dokumentárneho filmu,</a:t>
            </a:r>
          </a:p>
          <a:p>
            <a:pPr algn="just">
              <a:buFontTx/>
              <a:buChar char="-"/>
            </a:pPr>
            <a:r>
              <a:rPr lang="sk-SK" sz="1400" b="1" dirty="0" smtClean="0"/>
              <a:t>  tlmočníkov do posunkovej reči v rámci výkonu povolania,</a:t>
            </a:r>
          </a:p>
          <a:p>
            <a:pPr algn="just">
              <a:buFontTx/>
              <a:buChar char="-"/>
            </a:pPr>
            <a:r>
              <a:rPr lang="sk-SK" sz="1400" b="1" dirty="0" smtClean="0"/>
              <a:t>  zamestnanca, ktorý sa nachádza na vnútornom pracovisku sám.</a:t>
            </a:r>
          </a:p>
          <a:p>
            <a:pPr algn="just"/>
            <a:endParaRPr lang="sk-SK" sz="1400" dirty="0" smtClean="0"/>
          </a:p>
          <a:p>
            <a:pPr algn="just"/>
            <a:r>
              <a:rPr lang="sk-SK" sz="1400" b="1" dirty="0" smtClean="0"/>
              <a:t>Zároveň sa </a:t>
            </a:r>
            <a:r>
              <a:rPr lang="sk-SK" b="1" dirty="0" smtClean="0">
                <a:solidFill>
                  <a:srgbClr val="FF0000"/>
                </a:solidFill>
              </a:rPr>
              <a:t>pre deti od 3 do 6 rokov dôrazne odporúča </a:t>
            </a:r>
            <a:r>
              <a:rPr lang="sk-SK" sz="1400" b="1" dirty="0" smtClean="0"/>
              <a:t>pohybovať sa na verejnosti v exteriéroch, v priestoroch interiérov budov alebo v prostriedkoch verejnej dopravy s prekrytím horných dýchacích ciest (nos a ústa) rúškom, respirátorom bez výdychového ventilu, šálom, či šatkou.</a:t>
            </a:r>
          </a:p>
          <a:p>
            <a:pPr algn="just"/>
            <a:endParaRPr lang="sk-SK" sz="1400" b="1" dirty="0" smtClean="0"/>
          </a:p>
          <a:p>
            <a:pPr algn="just"/>
            <a:r>
              <a:rPr lang="sk-SK" sz="1400" b="1" dirty="0" smtClean="0"/>
              <a:t>Nadobudnutím účinnosti tohto opatrenia sa ruší opatrenie Úradu verejného zdravotníctva Slovenskej republiky č. OLP/7852/2020 z 29.09.2020.</a:t>
            </a:r>
          </a:p>
          <a:p>
            <a:pPr algn="just"/>
            <a:endParaRPr lang="sk-SK" sz="1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/>
          <p:cNvSpPr txBox="1"/>
          <p:nvPr/>
        </p:nvSpPr>
        <p:spPr>
          <a:xfrm>
            <a:off x="457200" y="457200"/>
            <a:ext cx="8229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b="1" u="sng" dirty="0" smtClean="0"/>
              <a:t>O d ô v o d n e n i e</a:t>
            </a:r>
          </a:p>
          <a:p>
            <a:pPr algn="just"/>
            <a:endParaRPr lang="sk-SK" sz="1400" dirty="0" smtClean="0"/>
          </a:p>
          <a:p>
            <a:pPr algn="just"/>
            <a:r>
              <a:rPr lang="sk-SK" sz="1400" dirty="0" smtClean="0"/>
              <a:t>Úrad verejného zdravotníctva Slovenskej republiky v nadväznosti na zhoršenie epidemiologickej situácie spôsobené výrazne zvýšeným počtom pozitívne testovaných osôb na ochorenie COVID - 19 v Slovenskej republike vydal opatrenie, ktorým uložil zákaz pohybovať sa na verejnosti v exteriéroch, v priestoroch interiérov budov alebo v prostriedkoch verejnej dopravy bez prekrytia horných dýchacích ciest (nos, ústa) ako je napríklad rúško, šál, šatka. Zároveň v tomto opatrení Úrad verejného zdravotníctva Slovenskej republiky určil výnimky z tohto zákazu.</a:t>
            </a:r>
          </a:p>
          <a:p>
            <a:pPr algn="just"/>
            <a:r>
              <a:rPr lang="sk-SK" sz="1400" dirty="0" smtClean="0"/>
              <a:t>Cieľom vyššie uvedeného opatrenia je realizovať ďalšie potrebné kroky vedúce</a:t>
            </a:r>
          </a:p>
          <a:p>
            <a:pPr algn="just"/>
            <a:endParaRPr lang="sk-SK" sz="1400" dirty="0" smtClean="0"/>
          </a:p>
          <a:p>
            <a:pPr algn="just"/>
            <a:r>
              <a:rPr lang="sk-SK" sz="1400" dirty="0" smtClean="0"/>
              <a:t>k zabráneniu explozívneho šírenia ochorení, predchádzať zvyšovaniu smrtnosti a v neposlednom rade i možnému preťaženiu zdravotného systému Slovenskej republiky. Jednotlivé krajiny vo svete prijímajú podobne ako Slovenská republika adekvátne protiepidemické opatrenia na zastavenie pandémie COVID-19 a na zmiernenie jej dopadov na populáciu.</a:t>
            </a:r>
          </a:p>
          <a:p>
            <a:pPr algn="just"/>
            <a:endParaRPr lang="sk-SK" sz="1400" dirty="0" smtClean="0"/>
          </a:p>
          <a:p>
            <a:pPr algn="just"/>
            <a:r>
              <a:rPr lang="sk-SK" sz="1400" dirty="0" smtClean="0"/>
              <a:t>Ochorenie COVID-19 patrí medzi kvapôčkovú infekciu a šíri sa primárne vzdušnou cestou pri kašľaní, kýchaní alebo rozprávaní. Prekrytie horných dýchacích ciest je jedným z dôležitých nástrojov na zamedzenie šírenia ochorenia COVID-19 na území Slovenskej republiky. Cieľom je zabrániť prenosu kvapôčok od nosičov tohto ochorenia a následne tak ďalšiemu šíreniu ochorenia v populácii.</a:t>
            </a:r>
          </a:p>
          <a:p>
            <a:pPr algn="just"/>
            <a:r>
              <a:rPr lang="sk-SK" sz="1400" dirty="0" smtClean="0"/>
              <a:t> </a:t>
            </a:r>
          </a:p>
          <a:p>
            <a:pPr algn="just"/>
            <a:r>
              <a:rPr lang="sk-SK" sz="1400" dirty="0" smtClean="0"/>
              <a:t>Podľa § 2 ods. 2 zákona č. 42/1994 Z. z. poslaním civilnej ochrany je v rozsahu ustanovenom týmto zákonom chrániť život, zdravie a majetok a utvárať podmienky na prežitie pri mimoriadnych udalostiach a počas vyhlásenej mimoriadnej situácie.</a:t>
            </a:r>
          </a:p>
          <a:p>
            <a:pPr algn="just"/>
            <a:r>
              <a:rPr lang="sk-SK" sz="1400" dirty="0" smtClean="0"/>
              <a:t>Toto opatrenie naďalej zostáva jedným z dôležitých nástrojov na zamedzenie šírenia ochorení COVID-19 spôsobených koronavírusom (SARS-CoV-2) v Slovenskej republike.</a:t>
            </a:r>
          </a:p>
          <a:p>
            <a:pPr algn="just"/>
            <a:endParaRPr lang="sk-SK" sz="1400" dirty="0" smtClean="0"/>
          </a:p>
          <a:p>
            <a:pPr algn="r"/>
            <a:r>
              <a:rPr lang="sk-SK" sz="1400" dirty="0" smtClean="0"/>
              <a:t>PhDr. RNDr. MUDr. Ján Mikas, PhD., MPH</a:t>
            </a:r>
          </a:p>
          <a:p>
            <a:pPr algn="r"/>
            <a:r>
              <a:rPr lang="sk-SK" sz="1400" dirty="0" smtClean="0"/>
              <a:t>hlavný hygienik Slovenskej republiky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680</Words>
  <Application>Microsoft Office PowerPoint</Application>
  <PresentationFormat>Prezentácia na obrazovke (4:3)</PresentationFormat>
  <Paragraphs>45</Paragraphs>
  <Slides>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</vt:i4>
      </vt:variant>
    </vt:vector>
  </HeadingPairs>
  <TitlesOfParts>
    <vt:vector size="6" baseType="lpstr">
      <vt:lpstr>Arial</vt:lpstr>
      <vt:lpstr>Calibri</vt:lpstr>
      <vt:lpstr>Motív Office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Sulyok, Patrik</dc:creator>
  <cp:lastModifiedBy>Ferjenčík, Peter</cp:lastModifiedBy>
  <cp:revision>10</cp:revision>
  <dcterms:created xsi:type="dcterms:W3CDTF">2020-10-15T08:24:38Z</dcterms:created>
  <dcterms:modified xsi:type="dcterms:W3CDTF">2020-10-15T13:43:14Z</dcterms:modified>
</cp:coreProperties>
</file>